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24"/>
  </p:notesMasterIdLst>
  <p:handoutMasterIdLst>
    <p:handoutMasterId r:id="rId25"/>
  </p:handoutMasterIdLst>
  <p:sldIdLst>
    <p:sldId id="682" r:id="rId2"/>
    <p:sldId id="722" r:id="rId3"/>
    <p:sldId id="698" r:id="rId4"/>
    <p:sldId id="727" r:id="rId5"/>
    <p:sldId id="728" r:id="rId6"/>
    <p:sldId id="730" r:id="rId7"/>
    <p:sldId id="747" r:id="rId8"/>
    <p:sldId id="735" r:id="rId9"/>
    <p:sldId id="732" r:id="rId10"/>
    <p:sldId id="733" r:id="rId11"/>
    <p:sldId id="734" r:id="rId12"/>
    <p:sldId id="736" r:id="rId13"/>
    <p:sldId id="737" r:id="rId14"/>
    <p:sldId id="738" r:id="rId15"/>
    <p:sldId id="739" r:id="rId16"/>
    <p:sldId id="740" r:id="rId17"/>
    <p:sldId id="741" r:id="rId18"/>
    <p:sldId id="743" r:id="rId19"/>
    <p:sldId id="742" r:id="rId20"/>
    <p:sldId id="744" r:id="rId21"/>
    <p:sldId id="745" r:id="rId22"/>
    <p:sldId id="746" r:id="rId23"/>
  </p:sldIdLst>
  <p:sldSz cx="9144000" cy="5143500" type="screen16x9"/>
  <p:notesSz cx="6797675" cy="9926638"/>
  <p:defaultTextStyle>
    <a:defPPr>
      <a:defRPr lang="en-US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F02E5E8-DB02-4949-9C42-89D66CC39B47}">
          <p14:sldIdLst>
            <p14:sldId id="682"/>
            <p14:sldId id="722"/>
            <p14:sldId id="698"/>
            <p14:sldId id="727"/>
            <p14:sldId id="728"/>
            <p14:sldId id="730"/>
            <p14:sldId id="747"/>
            <p14:sldId id="735"/>
            <p14:sldId id="732"/>
            <p14:sldId id="733"/>
            <p14:sldId id="734"/>
            <p14:sldId id="736"/>
            <p14:sldId id="737"/>
            <p14:sldId id="738"/>
            <p14:sldId id="739"/>
            <p14:sldId id="740"/>
            <p14:sldId id="741"/>
            <p14:sldId id="743"/>
            <p14:sldId id="742"/>
            <p14:sldId id="744"/>
            <p14:sldId id="745"/>
            <p14:sldId id="7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5C1C"/>
    <a:srgbClr val="7963A9"/>
    <a:srgbClr val="800000"/>
    <a:srgbClr val="FFFF00"/>
    <a:srgbClr val="8EB4E3"/>
    <a:srgbClr val="7030A0"/>
    <a:srgbClr val="00FF00"/>
    <a:srgbClr val="FFC000"/>
    <a:srgbClr val="CC00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75" autoAdjust="0"/>
    <p:restoredTop sz="89724" autoAdjust="0"/>
  </p:normalViewPr>
  <p:slideViewPr>
    <p:cSldViewPr>
      <p:cViewPr varScale="1">
        <p:scale>
          <a:sx n="166" d="100"/>
          <a:sy n="166" d="100"/>
        </p:scale>
        <p:origin x="392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518B2-149A-4E7A-AF70-77163BF68859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A8FB-512C-4FEF-96F9-2290D3DE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22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C77C4-79B1-4BB9-91B3-4C87C057B65F}" type="datetimeFigureOut">
              <a:rPr lang="zh-CN" altLang="en-US" smtClean="0"/>
              <a:pPr/>
              <a:t>2017/10/19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1BAA4-B46D-40F9-ABAC-F33DAD13BD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784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1BAA4-B46D-40F9-ABAC-F33DAD13BD98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62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1BAA4-B46D-40F9-ABAC-F33DAD13BD9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231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8">
              <a:defRPr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1BAA4-B46D-40F9-ABAC-F33DAD13BD98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860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8">
              <a:defRPr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1BAA4-B46D-40F9-ABAC-F33DAD13BD98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87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8">
              <a:defRPr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1BAA4-B46D-40F9-ABAC-F33DAD13BD9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131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1BAA4-B46D-40F9-ABAC-F33DAD13BD9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805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8">
              <a:defRPr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1BAA4-B46D-40F9-ABAC-F33DAD13BD9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078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8">
              <a:defRPr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1BAA4-B46D-40F9-ABAC-F33DAD13BD98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585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8">
              <a:defRPr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1BAA4-B46D-40F9-ABAC-F33DAD13BD9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854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1BAA4-B46D-40F9-ABAC-F33DAD13BD98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098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8">
              <a:defRPr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1BAA4-B46D-40F9-ABAC-F33DAD13BD98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354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1BAA4-B46D-40F9-ABAC-F33DAD13BD9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266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8">
              <a:defRPr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1BAA4-B46D-40F9-ABAC-F33DAD13BD98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016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1BAA4-B46D-40F9-ABAC-F33DAD13BD98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161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8">
              <a:defRPr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1BAA4-B46D-40F9-ABAC-F33DAD13BD98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160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8">
              <a:defRPr/>
            </a:pPr>
            <a:r>
              <a:rPr lang="en-US" altLang="zh-CN" dirty="0" smtClean="0"/>
              <a:t>Introduce</a:t>
            </a:r>
            <a:r>
              <a:rPr lang="en-US" altLang="zh-CN" baseline="0" dirty="0" smtClean="0"/>
              <a:t> what actionable images are. Maybe add a few text on the discovery of act images (hard, requires experts)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1BAA4-B46D-40F9-ABAC-F33DAD13BD9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205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1BAA4-B46D-40F9-ABAC-F33DAD13BD9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289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8">
              <a:defRPr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1BAA4-B46D-40F9-ABAC-F33DAD13BD9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560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8">
              <a:defRPr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1BAA4-B46D-40F9-ABAC-F33DAD13BD9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94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8">
              <a:defRPr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1BAA4-B46D-40F9-ABAC-F33DAD13BD9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302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1BAA4-B46D-40F9-ABAC-F33DAD13BD9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098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8">
              <a:defRPr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1BAA4-B46D-40F9-ABAC-F33DAD13BD9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685257"/>
            <a:ext cx="7772400" cy="1102519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3435846"/>
            <a:ext cx="6400800" cy="97210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13235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3" y="1"/>
            <a:ext cx="9141319" cy="1063229"/>
          </a:xfrm>
          <a:gradFill flip="none" rotWithShape="1">
            <a:gsLst>
              <a:gs pos="0">
                <a:schemeClr val="tx1">
                  <a:lumMod val="73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</p:spPr>
        <p:txBody>
          <a:bodyPr/>
          <a:lstStyle>
            <a:lvl1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544" y="4767264"/>
            <a:ext cx="2133600" cy="273844"/>
          </a:xfrm>
        </p:spPr>
        <p:txBody>
          <a:bodyPr/>
          <a:lstStyle/>
          <a:p>
            <a:fld id="{7D75B9EA-579D-4E82-A1B2-247215221A92}" type="slidenum">
              <a:rPr lang="en-SG" smtClean="0"/>
              <a:pPr/>
              <a:t>‹#›</a:t>
            </a:fld>
            <a:endParaRPr lang="en-SG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059583"/>
            <a:ext cx="9144000" cy="508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4" y="4566823"/>
            <a:ext cx="1616067" cy="5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00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707655"/>
            <a:ext cx="7772400" cy="1021556"/>
          </a:xfrm>
        </p:spPr>
        <p:txBody>
          <a:bodyPr anchor="t"/>
          <a:lstStyle>
            <a:lvl1pPr algn="l">
              <a:defRPr sz="3000" b="1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576" y="2895789"/>
            <a:ext cx="7772400" cy="324035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4136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5B9EA-579D-4E82-A1B2-247215221A92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9750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12.jp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jpe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5766" y="141480"/>
            <a:ext cx="5778642" cy="637548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altLang="zh-CN" sz="16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NUS Graduate School for </a:t>
            </a:r>
            <a:r>
              <a:rPr lang="en-US" altLang="zh-CN" sz="1650" b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Integrative Science and Engineering</a:t>
            </a:r>
            <a:endParaRPr lang="en-SG" altLang="zh-CN" sz="900" b="0" dirty="0">
              <a:solidFill>
                <a:schemeClr val="bg1">
                  <a:lumMod val="50000"/>
                </a:schemeClr>
              </a:solidFill>
              <a:latin typeface="Microsoft YaHei UI Light" charset="0"/>
              <a:ea typeface="Microsoft YaHei UI Light" charset="0"/>
              <a:cs typeface="Microsoft YaHei UI Light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047702" y="3759883"/>
            <a:ext cx="5224598" cy="798209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</a:pPr>
            <a:r>
              <a:rPr lang="en-US" altLang="zh-CN" sz="1500" dirty="0">
                <a:solidFill>
                  <a:srgbClr val="DE5C1C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Francesco Gelli</a:t>
            </a:r>
            <a:r>
              <a:rPr lang="en-US" altLang="zh-CN" sz="1500" baseline="30000" dirty="0">
                <a:solidFill>
                  <a:srgbClr val="DE5C1C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*</a:t>
            </a:r>
            <a:r>
              <a:rPr lang="en-US" altLang="zh-CN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, </a:t>
            </a:r>
            <a:r>
              <a:rPr lang="en-US" altLang="zh-CN" sz="1500" dirty="0" err="1">
                <a:solidFill>
                  <a:srgbClr val="7963A9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Xiangnan</a:t>
            </a:r>
            <a:r>
              <a:rPr lang="en-US" altLang="zh-CN" sz="1500" dirty="0">
                <a:solidFill>
                  <a:srgbClr val="7963A9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 He</a:t>
            </a:r>
            <a:r>
              <a:rPr lang="en-US" altLang="zh-CN" sz="1500" baseline="30000" dirty="0">
                <a:solidFill>
                  <a:srgbClr val="7963A9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*</a:t>
            </a:r>
            <a:r>
              <a:rPr lang="en-US" altLang="zh-CN" sz="1500" dirty="0">
                <a:solidFill>
                  <a:srgbClr val="7963A9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, Tao Chen</a:t>
            </a:r>
            <a:r>
              <a:rPr lang="en-US" altLang="zh-CN" sz="1500" baseline="30000" dirty="0">
                <a:solidFill>
                  <a:srgbClr val="7963A9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+</a:t>
            </a:r>
            <a:r>
              <a:rPr lang="en-US" altLang="zh-CN" sz="1500" dirty="0">
                <a:solidFill>
                  <a:srgbClr val="7963A9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, Tat-Seng Chua*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</a:pPr>
            <a:r>
              <a:rPr lang="en-US" altLang="zh-CN" sz="900" baseline="30000" dirty="0">
                <a:solidFill>
                  <a:schemeClr val="bg1">
                    <a:lumMod val="50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*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National University of Singapore, </a:t>
            </a:r>
            <a:r>
              <a:rPr lang="en-US" altLang="zh-CN" sz="900" baseline="30000" dirty="0">
                <a:solidFill>
                  <a:schemeClr val="bg1">
                    <a:lumMod val="50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+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Johns Hopkins University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251520" y="1599644"/>
            <a:ext cx="869496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altLang="zh-CN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How Personality Affects our Likes: Towards a Better Understanding of Actionable Images</a:t>
            </a:r>
          </a:p>
          <a:p>
            <a:pPr algn="ctr"/>
            <a:r>
              <a:rPr lang="en-US" altLang="zh-CN" sz="1500" dirty="0">
                <a:solidFill>
                  <a:schemeClr val="bg1">
                    <a:lumMod val="50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ACM Multimedia 2017, October 26, Mountain View, CA, USA </a:t>
            </a:r>
            <a:endParaRPr lang="en-SG" altLang="zh-CN" sz="1500" dirty="0">
              <a:solidFill>
                <a:schemeClr val="bg1">
                  <a:lumMod val="50000"/>
                </a:schemeClr>
              </a:solidFill>
              <a:latin typeface="Microsoft YaHei UI Light" charset="0"/>
              <a:ea typeface="Microsoft YaHei UI Light" charset="0"/>
              <a:cs typeface="Microsoft YaHei UI Light" charset="0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0" y="897564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08" y="270512"/>
            <a:ext cx="983847" cy="3313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21" y="68143"/>
            <a:ext cx="852359" cy="8101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391" y="303498"/>
            <a:ext cx="835718" cy="32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7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3898" y="195486"/>
            <a:ext cx="1836204" cy="810090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altLang="zh-CN" sz="3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OUTLINE</a:t>
            </a:r>
            <a:endParaRPr lang="en-SG" altLang="zh-CN" sz="3000" b="0" dirty="0">
              <a:solidFill>
                <a:schemeClr val="bg1">
                  <a:lumMod val="50000"/>
                </a:schemeClr>
              </a:solidFill>
              <a:latin typeface="Microsoft YaHei UI Light" charset="0"/>
              <a:ea typeface="Microsoft YaHei UI Light" charset="0"/>
              <a:cs typeface="Microsoft YaHei UI Light" charset="0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72516" y="897564"/>
            <a:ext cx="92165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4"/>
          <p:cNvSpPr txBox="1">
            <a:spLocks/>
          </p:cNvSpPr>
          <p:nvPr/>
        </p:nvSpPr>
        <p:spPr>
          <a:xfrm>
            <a:off x="2033718" y="1313866"/>
            <a:ext cx="6380466" cy="318635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Research Goal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Personality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Dataset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rgbClr val="DE5C1C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Single Trait Study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Multiple Correlation Study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Action Prediction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539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9721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305526" y="63716"/>
            <a:ext cx="6048672" cy="81009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</a:lstStyle>
          <a:p>
            <a:r>
              <a:rPr lang="en-SG" altLang="zh-CN" sz="2700" dirty="0">
                <a:solidFill>
                  <a:schemeClr val="bg1"/>
                </a:solidFill>
              </a:rPr>
              <a:t>Single Trait Study</a:t>
            </a:r>
          </a:p>
        </p:txBody>
      </p:sp>
      <p:pic>
        <p:nvPicPr>
          <p:cNvPr id="8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628" y="351061"/>
            <a:ext cx="983847" cy="331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475" y="79809"/>
            <a:ext cx="854873" cy="812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441448" y="-13716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/>
          </a:p>
        </p:txBody>
      </p:sp>
      <p:sp>
        <p:nvSpPr>
          <p:cNvPr id="7" name="TextBox 6"/>
          <p:cNvSpPr txBox="1"/>
          <p:nvPr/>
        </p:nvSpPr>
        <p:spPr>
          <a:xfrm>
            <a:off x="-100584" y="-9144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 dirty="0"/>
          </a:p>
        </p:txBody>
      </p:sp>
      <p:pic>
        <p:nvPicPr>
          <p:cNvPr id="13" name="Shape 3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8655" y="3697416"/>
            <a:ext cx="1448706" cy="905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3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6276" y="3697416"/>
            <a:ext cx="1448706" cy="90544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803055" y="3546984"/>
            <a:ext cx="4018085" cy="1233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0" eaLnBrk="0" hangingPunct="0">
              <a:spcBef>
                <a:spcPct val="25000"/>
              </a:spcBef>
              <a:buClr>
                <a:srgbClr val="DE5C1C"/>
              </a:buCl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  <a:lvl2pPr marL="742950" lvl="1" indent="-285750" eaLnBrk="0" hangingPunct="0">
              <a:lnSpc>
                <a:spcPct val="110000"/>
              </a:lnSpc>
              <a:spcBef>
                <a:spcPts val="200"/>
              </a:spcBef>
              <a:buClr>
                <a:srgbClr val="DE5C1C"/>
              </a:buClr>
              <a:buSzPct val="75000"/>
              <a:buFont typeface="Arial" pitchFamily="34" charset="0"/>
              <a:buChar char="–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2pPr>
            <a:lvl3pPr marL="1143000" indent="-228600" eaLnBrk="0" hangingPunct="0">
              <a:defRPr>
                <a:latin typeface="Arial" pitchFamily="34" charset="0"/>
              </a:defRPr>
            </a:lvl3pPr>
            <a:lvl4pPr marL="1600200" indent="-228600" eaLnBrk="0" hangingPunct="0">
              <a:defRPr>
                <a:latin typeface="Arial" pitchFamily="34" charset="0"/>
              </a:defRPr>
            </a:lvl4pPr>
            <a:lvl5pPr marL="2057400" indent="-228600" eaLnBrk="0" hangingPunct="0">
              <a:defRPr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9pPr>
          </a:lstStyle>
          <a:p>
            <a:pPr>
              <a:spcBef>
                <a:spcPts val="180"/>
              </a:spcBef>
            </a:pPr>
            <a:r>
              <a:rPr lang="en-US" sz="1350" dirty="0"/>
              <a:t>Pearson Correlation Coefficient ⍴ ∊ [-1,1]</a:t>
            </a:r>
          </a:p>
          <a:p>
            <a:pPr>
              <a:spcBef>
                <a:spcPts val="180"/>
              </a:spcBef>
            </a:pPr>
            <a:r>
              <a:rPr lang="en-US" sz="1350" dirty="0" err="1"/>
              <a:t>E.g</a:t>
            </a:r>
            <a:r>
              <a:rPr lang="en-US" sz="1350" dirty="0"/>
              <a:t>:</a:t>
            </a:r>
          </a:p>
          <a:p>
            <a:pPr marL="214313" indent="-214313">
              <a:spcBef>
                <a:spcPts val="180"/>
              </a:spcBef>
              <a:buFont typeface="Arial" charset="0"/>
              <a:buChar char="•"/>
            </a:pPr>
            <a:r>
              <a:rPr lang="en-US" sz="1350" dirty="0"/>
              <a:t>⍴(Neuroticism, </a:t>
            </a:r>
            <a:r>
              <a:rPr lang="en-US" sz="1350" i="1" dirty="0" err="1"/>
              <a:t>SadTimes</a:t>
            </a:r>
            <a:r>
              <a:rPr lang="en-US" sz="1350" dirty="0"/>
              <a:t>) = 0.4</a:t>
            </a:r>
          </a:p>
          <a:p>
            <a:pPr marL="214313" indent="-214313">
              <a:spcBef>
                <a:spcPts val="180"/>
              </a:spcBef>
              <a:buFont typeface="Arial" charset="0"/>
              <a:buChar char="•"/>
            </a:pPr>
            <a:r>
              <a:rPr lang="en-US" sz="1350" dirty="0"/>
              <a:t>⍴(Extraversion, </a:t>
            </a:r>
            <a:r>
              <a:rPr lang="en-US" sz="1350" i="1" dirty="0" err="1"/>
              <a:t>SadQuotes</a:t>
            </a:r>
            <a:r>
              <a:rPr lang="en-US" sz="1350" dirty="0"/>
              <a:t>) = -0.3</a:t>
            </a:r>
          </a:p>
          <a:p>
            <a:pPr marL="214313" indent="-214313">
              <a:spcBef>
                <a:spcPts val="180"/>
              </a:spcBef>
              <a:buFont typeface="Arial" charset="0"/>
              <a:buChar char="•"/>
            </a:pPr>
            <a:r>
              <a:rPr lang="en-US" sz="1350" dirty="0"/>
              <a:t>⍴(Agreeableness, </a:t>
            </a:r>
            <a:r>
              <a:rPr lang="en-US" sz="1350" i="1" dirty="0" err="1"/>
              <a:t>SillyDog</a:t>
            </a:r>
            <a:r>
              <a:rPr lang="en-US" sz="1350" dirty="0"/>
              <a:t>) = 0.001</a:t>
            </a:r>
          </a:p>
        </p:txBody>
      </p:sp>
      <p:pic>
        <p:nvPicPr>
          <p:cNvPr id="26" name="Shape 3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1580" y="1590002"/>
            <a:ext cx="4422066" cy="135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3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8204" y="1590003"/>
            <a:ext cx="1530386" cy="52535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/>
              <p:cNvSpPr txBox="1">
                <a:spLocks/>
              </p:cNvSpPr>
              <p:nvPr/>
            </p:nvSpPr>
            <p:spPr>
              <a:xfrm>
                <a:off x="6468623" y="2331997"/>
                <a:ext cx="1829791" cy="487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indent="0" eaLnBrk="0" hangingPunct="0">
                  <a:spcBef>
                    <a:spcPct val="25000"/>
                  </a:spcBef>
                  <a:buClr>
                    <a:srgbClr val="DE5C1C"/>
                  </a:buClr>
                  <a:defRPr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YaHei UI Light" charset="0"/>
                    <a:ea typeface="Microsoft YaHei UI Light" charset="0"/>
                    <a:cs typeface="Microsoft YaHei UI Light" charset="0"/>
                  </a:defRPr>
                </a:lvl1pPr>
                <a:lvl2pPr marL="742950" lvl="1" indent="-285750" eaLnBrk="0" hangingPunct="0">
                  <a:lnSpc>
                    <a:spcPct val="110000"/>
                  </a:lnSpc>
                  <a:spcBef>
                    <a:spcPts val="200"/>
                  </a:spcBef>
                  <a:buClr>
                    <a:srgbClr val="DE5C1C"/>
                  </a:buClr>
                  <a:buSzPct val="75000"/>
                  <a:buFont typeface="Arial" pitchFamily="34" charset="0"/>
                  <a:buChar char="–"/>
                  <a:defRPr sz="1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YaHei UI Light" charset="0"/>
                    <a:ea typeface="Microsoft YaHei UI Light" charset="0"/>
                    <a:cs typeface="Microsoft YaHei UI Light" charset="0"/>
                  </a:defRPr>
                </a:lvl2pPr>
                <a:lvl3pPr marL="1143000" indent="-228600" eaLnBrk="0" hangingPunct="0">
                  <a:defRPr>
                    <a:latin typeface="Arial" pitchFamily="34" charset="0"/>
                  </a:defRPr>
                </a:lvl3pPr>
                <a:lvl4pPr marL="1600200" indent="-228600" eaLnBrk="0" hangingPunct="0">
                  <a:defRPr>
                    <a:latin typeface="Arial" pitchFamily="34" charset="0"/>
                  </a:defRPr>
                </a:lvl4pPr>
                <a:lvl5pPr marL="2057400" indent="-228600" eaLnBrk="0" hangingPunct="0">
                  <a:defRPr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" pitchFamily="34" charset="0"/>
                  </a:defRPr>
                </a:lvl9pPr>
              </a:lstStyle>
              <a:p>
                <a:pPr marL="214313" indent="-214313">
                  <a:spcBef>
                    <a:spcPts val="18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200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𝚸</m:t>
                        </m:r>
                      </m:e>
                      <m:sub>
                        <m:r>
                          <a:rPr lang="en-US" sz="1200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200" dirty="0"/>
                  <a:t>: t-column of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𝚸</m:t>
                    </m:r>
                    <m:r>
                      <a:rPr lang="en-US" sz="1200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sz="1200" dirty="0"/>
              </a:p>
              <a:p>
                <a:pPr marL="214313" indent="-214313">
                  <a:spcBef>
                    <a:spcPts val="18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200" b="1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200" b="1" i="1">
                                <a:latin typeface="Cambria Math" charset="0"/>
                              </a:rPr>
                              <m:t>𝑸</m:t>
                            </m:r>
                          </m:e>
                        </m:acc>
                      </m:e>
                      <m:sub>
                        <m:r>
                          <a:rPr lang="en-US" sz="1200" i="1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200" dirty="0"/>
                  <a:t>: c-column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1200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𝑸</m:t>
                        </m:r>
                      </m:e>
                    </m:acc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830" y="3109329"/>
                <a:ext cx="2439721" cy="611001"/>
              </a:xfrm>
              <a:prstGeom prst="rect">
                <a:avLst/>
              </a:prstGeom>
              <a:blipFill rotWithShape="0">
                <a:blip r:embed="rId9"/>
                <a:stretch>
                  <a:fillRect l="-1000" t="-48000" b="-19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7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9721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305526" y="63716"/>
            <a:ext cx="6048672" cy="81009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</a:lstStyle>
          <a:p>
            <a:r>
              <a:rPr lang="en-SG" altLang="zh-CN" sz="2700" dirty="0">
                <a:solidFill>
                  <a:schemeClr val="bg1"/>
                </a:solidFill>
              </a:rPr>
              <a:t>Single Trait Results</a:t>
            </a:r>
          </a:p>
        </p:txBody>
      </p:sp>
      <p:pic>
        <p:nvPicPr>
          <p:cNvPr id="8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628" y="351061"/>
            <a:ext cx="983847" cy="331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475" y="79809"/>
            <a:ext cx="854873" cy="812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441448" y="-13716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/>
          </a:p>
        </p:txBody>
      </p:sp>
      <p:sp>
        <p:nvSpPr>
          <p:cNvPr id="7" name="TextBox 6"/>
          <p:cNvSpPr txBox="1"/>
          <p:nvPr/>
        </p:nvSpPr>
        <p:spPr>
          <a:xfrm>
            <a:off x="-100584" y="-9144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 dirty="0"/>
          </a:p>
        </p:txBody>
      </p:sp>
      <p:graphicFrame>
        <p:nvGraphicFramePr>
          <p:cNvPr id="14" name="Shape 344"/>
          <p:cNvGraphicFramePr/>
          <p:nvPr>
            <p:extLst>
              <p:ext uri="{D42A27DB-BD31-4B8C-83A1-F6EECF244321}">
                <p14:modId xmlns:p14="http://schemas.microsoft.com/office/powerpoint/2010/main" val="1693849460"/>
              </p:ext>
            </p:extLst>
          </p:nvPr>
        </p:nvGraphicFramePr>
        <p:xfrm>
          <a:off x="980602" y="1491630"/>
          <a:ext cx="7182799" cy="289154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28342"/>
                <a:gridCol w="408215"/>
                <a:gridCol w="959628"/>
                <a:gridCol w="476927"/>
                <a:gridCol w="1040564"/>
                <a:gridCol w="395992"/>
                <a:gridCol w="1036243"/>
                <a:gridCol w="400355"/>
                <a:gridCol w="1041974"/>
                <a:gridCol w="394559"/>
              </a:tblGrid>
              <a:tr h="262868">
                <a:tc gridSpan="2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8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Openness</a:t>
                      </a:r>
                    </a:p>
                  </a:txBody>
                  <a:tcPr marL="68569" marR="68569" marT="68569" marB="68569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8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Conscientiousness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Extraversion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Agreeableness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Neuroticism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2868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DryRiver</a:t>
                      </a:r>
                    </a:p>
                  </a:txBody>
                  <a:tcPr marL="68569" marR="68569" marT="68569" marB="68569"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0.27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Environm.Issue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0.42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TightPants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0.33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Unanim.Winner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0.35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GoodMood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0.48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868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HiddenPlace</a:t>
                      </a:r>
                    </a:p>
                  </a:txBody>
                  <a:tcPr marL="68569" marR="68569" marT="68569" marB="68569"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0.26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FreshAir</a:t>
                      </a:r>
                      <a:endParaRPr lang="en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0.40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HotSummer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0.33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OutdoorExterior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0.30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SweetKiss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0.48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868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OldChurch</a:t>
                      </a:r>
                    </a:p>
                  </a:txBody>
                  <a:tcPr marL="68569" marR="68569" marT="68569" marB="68569"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0.25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Hist.Landscape</a:t>
                      </a:r>
                      <a:endParaRPr lang="en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0.39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FitWomen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0.30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FreshAir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0.30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SadGirl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0.47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868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AncientChurch</a:t>
                      </a:r>
                    </a:p>
                  </a:txBody>
                  <a:tcPr marL="68569" marR="68569" marT="68569" marB="68569"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0.25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YoungFarmers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0.39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800" i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BeautifulWife</a:t>
                      </a:r>
                      <a:endParaRPr lang="en" sz="8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0.30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PerfectLight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0.30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SweetLove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0.46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868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OrthodoxChurch</a:t>
                      </a:r>
                    </a:p>
                  </a:txBody>
                  <a:tcPr marL="68569" marR="68569" marT="68569" marB="68569"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0.25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RoyakBank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0.39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CrazyDays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0.29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LovelyDay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0.30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PersonalSpace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0.44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868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BigBrothers</a:t>
                      </a:r>
                    </a:p>
                  </a:txBody>
                  <a:tcPr marL="68569" marR="68569" marT="68569" marB="68569"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-0.23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FatGirl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-0.37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ScientificResearch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-0.33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NormalLife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-0.34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LargeEvent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-0.56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868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ActiveKids</a:t>
                      </a:r>
                    </a:p>
                  </a:txBody>
                  <a:tcPr marL="68569" marR="68569" marT="68569" marB="68569"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-0.22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SadGirl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-0.36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ScientificStudy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-0.33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PergnantWomen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-0.30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CompetitiveSport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-0.48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868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SpecialKids</a:t>
                      </a:r>
                    </a:p>
                  </a:txBody>
                  <a:tcPr marL="68569" marR="68569" marT="68569" marB="68569"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-0.20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BadReaction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-0.35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IndustrialWaste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-0.32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HotYoga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-0.29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Presid.Candidate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-0.46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868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FinalGame</a:t>
                      </a:r>
                    </a:p>
                  </a:txBody>
                  <a:tcPr marL="68569" marR="68569" marT="68569" marB="68569"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-0.20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SickGuy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-0.35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SlowTravel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-0.31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FunnyJokes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-0.28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Presid.Campaign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-0.46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868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OutdoorTeam</a:t>
                      </a:r>
                    </a:p>
                  </a:txBody>
                  <a:tcPr marL="68569" marR="68569" marT="68569" marB="68569"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-0.20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SickGirl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-0.34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NaturalSelection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-0.31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SimpleMan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-0.27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FairCity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-0.46</a:t>
                      </a:r>
                    </a:p>
                  </a:txBody>
                  <a:tcPr marL="68569" marR="68569" marT="68569" marB="68569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42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9721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305526" y="63716"/>
            <a:ext cx="6048672" cy="81009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</a:lstStyle>
          <a:p>
            <a:r>
              <a:rPr lang="en-SG" altLang="zh-CN" sz="2700" dirty="0">
                <a:solidFill>
                  <a:schemeClr val="bg1"/>
                </a:solidFill>
              </a:rPr>
              <a:t>Single Trait Results (2)</a:t>
            </a:r>
          </a:p>
        </p:txBody>
      </p:sp>
      <p:pic>
        <p:nvPicPr>
          <p:cNvPr id="8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628" y="351061"/>
            <a:ext cx="983847" cy="331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475" y="79809"/>
            <a:ext cx="854873" cy="812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441448" y="-13716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/>
          </a:p>
        </p:txBody>
      </p:sp>
      <p:sp>
        <p:nvSpPr>
          <p:cNvPr id="7" name="TextBox 6"/>
          <p:cNvSpPr txBox="1"/>
          <p:nvPr/>
        </p:nvSpPr>
        <p:spPr>
          <a:xfrm>
            <a:off x="-100584" y="-9144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 dirty="0"/>
          </a:p>
        </p:txBody>
      </p:sp>
      <p:pic>
        <p:nvPicPr>
          <p:cNvPr id="10" name="Shape 3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6097" y="1329128"/>
            <a:ext cx="1600106" cy="331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3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1731" y="1329128"/>
            <a:ext cx="1600106" cy="331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3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8914" y="1329128"/>
            <a:ext cx="1600106" cy="331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3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3280" y="1329128"/>
            <a:ext cx="1600106" cy="331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3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4548" y="1329128"/>
            <a:ext cx="1600106" cy="3314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464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3898" y="195486"/>
            <a:ext cx="1836204" cy="810090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altLang="zh-CN" sz="3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OUTLINE</a:t>
            </a:r>
            <a:endParaRPr lang="en-SG" altLang="zh-CN" sz="3000" b="0" dirty="0">
              <a:solidFill>
                <a:schemeClr val="bg1">
                  <a:lumMod val="50000"/>
                </a:schemeClr>
              </a:solidFill>
              <a:latin typeface="Microsoft YaHei UI Light" charset="0"/>
              <a:ea typeface="Microsoft YaHei UI Light" charset="0"/>
              <a:cs typeface="Microsoft YaHei UI Light" charset="0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72516" y="897564"/>
            <a:ext cx="92165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4"/>
          <p:cNvSpPr txBox="1">
            <a:spLocks/>
          </p:cNvSpPr>
          <p:nvPr/>
        </p:nvSpPr>
        <p:spPr>
          <a:xfrm>
            <a:off x="2033718" y="1313866"/>
            <a:ext cx="6380466" cy="318635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Research Goal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Personality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Dataset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Single Trait Study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rgbClr val="DE5C1C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Multiple Correlation Study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Action Prediction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0666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9721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305526" y="63716"/>
            <a:ext cx="6048672" cy="81009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</a:lstStyle>
          <a:p>
            <a:r>
              <a:rPr lang="en-SG" altLang="zh-CN" sz="2700" dirty="0">
                <a:solidFill>
                  <a:schemeClr val="bg1"/>
                </a:solidFill>
              </a:rPr>
              <a:t>Multiple Correlation Study</a:t>
            </a:r>
          </a:p>
        </p:txBody>
      </p:sp>
      <p:pic>
        <p:nvPicPr>
          <p:cNvPr id="8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628" y="351061"/>
            <a:ext cx="983847" cy="331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475" y="79809"/>
            <a:ext cx="854873" cy="812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441448" y="-13716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/>
          </a:p>
        </p:txBody>
      </p:sp>
      <p:sp>
        <p:nvSpPr>
          <p:cNvPr id="7" name="TextBox 6"/>
          <p:cNvSpPr txBox="1"/>
          <p:nvPr/>
        </p:nvSpPr>
        <p:spPr>
          <a:xfrm>
            <a:off x="-100584" y="-9144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 dirty="0"/>
          </a:p>
        </p:txBody>
      </p:sp>
      <p:pic>
        <p:nvPicPr>
          <p:cNvPr id="13" name="Shape 3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8655" y="3697416"/>
            <a:ext cx="1448706" cy="905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3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6276" y="3697416"/>
            <a:ext cx="1448706" cy="90544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/>
              <p:cNvSpPr txBox="1">
                <a:spLocks/>
              </p:cNvSpPr>
              <p:nvPr/>
            </p:nvSpPr>
            <p:spPr>
              <a:xfrm>
                <a:off x="803055" y="3546983"/>
                <a:ext cx="4018085" cy="1028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indent="0" eaLnBrk="0" hangingPunct="0">
                  <a:spcBef>
                    <a:spcPct val="25000"/>
                  </a:spcBef>
                  <a:buClr>
                    <a:srgbClr val="DE5C1C"/>
                  </a:buClr>
                  <a:defRPr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YaHei UI Light" charset="0"/>
                    <a:ea typeface="Microsoft YaHei UI Light" charset="0"/>
                    <a:cs typeface="Microsoft YaHei UI Light" charset="0"/>
                  </a:defRPr>
                </a:lvl1pPr>
                <a:lvl2pPr marL="742950" lvl="1" indent="-285750" eaLnBrk="0" hangingPunct="0">
                  <a:lnSpc>
                    <a:spcPct val="110000"/>
                  </a:lnSpc>
                  <a:spcBef>
                    <a:spcPts val="200"/>
                  </a:spcBef>
                  <a:buClr>
                    <a:srgbClr val="DE5C1C"/>
                  </a:buClr>
                  <a:buSzPct val="75000"/>
                  <a:buFont typeface="Arial" pitchFamily="34" charset="0"/>
                  <a:buChar char="–"/>
                  <a:defRPr sz="1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YaHei UI Light" charset="0"/>
                    <a:ea typeface="Microsoft YaHei UI Light" charset="0"/>
                    <a:cs typeface="Microsoft YaHei UI Light" charset="0"/>
                  </a:defRPr>
                </a:lvl2pPr>
                <a:lvl3pPr marL="1143000" indent="-228600" eaLnBrk="0" hangingPunct="0">
                  <a:defRPr>
                    <a:latin typeface="Arial" pitchFamily="34" charset="0"/>
                  </a:defRPr>
                </a:lvl3pPr>
                <a:lvl4pPr marL="1600200" indent="-228600" eaLnBrk="0" hangingPunct="0">
                  <a:defRPr>
                    <a:latin typeface="Arial" pitchFamily="34" charset="0"/>
                  </a:defRPr>
                </a:lvl4pPr>
                <a:lvl5pPr marL="2057400" indent="-228600" eaLnBrk="0" hangingPunct="0">
                  <a:defRPr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" pitchFamily="34" charset="0"/>
                  </a:defRPr>
                </a:lvl9pPr>
              </a:lstStyle>
              <a:p>
                <a:pPr>
                  <a:spcBef>
                    <a:spcPts val="180"/>
                  </a:spcBef>
                </a:pPr>
                <a:r>
                  <a:rPr lang="en-US" sz="1350" dirty="0"/>
                  <a:t>Multiple Correlation Coefficient </a:t>
                </a:r>
                <a14:m>
                  <m:oMath xmlns:m="http://schemas.openxmlformats.org/officeDocument/2006/math">
                    <m:r>
                      <a:rPr lang="en-US" sz="1350" i="1" dirty="0">
                        <a:latin typeface="Cambria Math" charset="0"/>
                      </a:rPr>
                      <m:t>𝑅</m:t>
                    </m:r>
                    <m:r>
                      <a:rPr lang="en-US" sz="1350" i="1" dirty="0">
                        <a:latin typeface="Cambria Math" charset="0"/>
                      </a:rPr>
                      <m:t> = </m:t>
                    </m:r>
                    <m:rad>
                      <m:radPr>
                        <m:degHide m:val="on"/>
                        <m:ctrlPr>
                          <a:rPr lang="en-US" sz="1350" i="1" dirty="0">
                            <a:latin typeface="Cambria Math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350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350" i="1" dirty="0">
                                <a:latin typeface="Cambria Math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1350" i="1" dirty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35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350" dirty="0"/>
                  <a:t>∊ [0,1]</a:t>
                </a:r>
              </a:p>
              <a:p>
                <a:pPr>
                  <a:spcBef>
                    <a:spcPts val="180"/>
                  </a:spcBef>
                </a:pPr>
                <a:r>
                  <a:rPr lang="en-US" sz="1350" dirty="0" err="1"/>
                  <a:t>E.g</a:t>
                </a:r>
                <a:r>
                  <a:rPr lang="en-US" sz="1350" dirty="0"/>
                  <a:t>:</a:t>
                </a:r>
              </a:p>
              <a:p>
                <a:pPr marL="214313" indent="-214313">
                  <a:spcBef>
                    <a:spcPts val="18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1350" i="1" dirty="0">
                        <a:latin typeface="Cambria Math" charset="0"/>
                      </a:rPr>
                      <m:t>𝑅</m:t>
                    </m:r>
                  </m:oMath>
                </a14:m>
                <a:r>
                  <a:rPr lang="mr-IN" sz="1350" dirty="0"/>
                  <a:t>(</a:t>
                </a:r>
                <a:r>
                  <a:rPr lang="mr-IN" sz="1350" i="1" dirty="0" err="1"/>
                  <a:t>SadTimes</a:t>
                </a:r>
                <a:r>
                  <a:rPr lang="mr-IN" sz="1350" dirty="0"/>
                  <a:t>) = 0.55</a:t>
                </a:r>
              </a:p>
              <a:p>
                <a:pPr marL="214313" indent="-214313">
                  <a:spcBef>
                    <a:spcPts val="18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1350" i="1" dirty="0">
                        <a:latin typeface="Cambria Math" charset="0"/>
                      </a:rPr>
                      <m:t>𝑅</m:t>
                    </m:r>
                  </m:oMath>
                </a14:m>
                <a:r>
                  <a:rPr lang="mr-IN" sz="1350" dirty="0"/>
                  <a:t>(</a:t>
                </a:r>
                <a:r>
                  <a:rPr lang="mr-IN" sz="1350" i="1" dirty="0" err="1"/>
                  <a:t>LongDress</a:t>
                </a:r>
                <a:r>
                  <a:rPr lang="mr-IN" sz="1350" dirty="0"/>
                  <a:t>) = 0.001</a:t>
                </a:r>
              </a:p>
            </p:txBody>
          </p:sp>
        </mc:Choice>
        <mc:Fallback xmlns="">
          <p:sp>
            <p:nvSpPr>
              <p:cNvPr id="2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40" y="4729311"/>
                <a:ext cx="5357446" cy="1314399"/>
              </a:xfrm>
              <a:prstGeom prst="rect">
                <a:avLst/>
              </a:prstGeom>
              <a:blipFill rotWithShape="0">
                <a:blip r:embed="rId7"/>
                <a:stretch>
                  <a:fillRect l="-1025" t="-24186" b="-69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Shape 3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3055" y="1511611"/>
            <a:ext cx="4260048" cy="144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3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4198" y="2300751"/>
            <a:ext cx="1726988" cy="489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3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13685" y="1623187"/>
            <a:ext cx="1407990" cy="450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98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9721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305526" y="63716"/>
            <a:ext cx="6048672" cy="81009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</a:lstStyle>
          <a:p>
            <a:r>
              <a:rPr lang="en-SG" altLang="zh-CN" sz="2700" dirty="0">
                <a:solidFill>
                  <a:schemeClr val="bg1"/>
                </a:solidFill>
              </a:rPr>
              <a:t>Multiple Correlation Results</a:t>
            </a:r>
          </a:p>
        </p:txBody>
      </p:sp>
      <p:pic>
        <p:nvPicPr>
          <p:cNvPr id="8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628" y="351061"/>
            <a:ext cx="983847" cy="331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475" y="79809"/>
            <a:ext cx="854873" cy="812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441448" y="-13716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/>
          </a:p>
        </p:txBody>
      </p:sp>
      <p:sp>
        <p:nvSpPr>
          <p:cNvPr id="7" name="TextBox 6"/>
          <p:cNvSpPr txBox="1"/>
          <p:nvPr/>
        </p:nvSpPr>
        <p:spPr>
          <a:xfrm>
            <a:off x="-100584" y="-9144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 dirty="0"/>
          </a:p>
        </p:txBody>
      </p:sp>
      <p:pic>
        <p:nvPicPr>
          <p:cNvPr id="16" name="Shape 3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7634" y="1323169"/>
            <a:ext cx="6920367" cy="2218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3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6483" y="3568324"/>
            <a:ext cx="6252359" cy="31070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521550" y="4137924"/>
                <a:ext cx="8100900" cy="7668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indent="0" eaLnBrk="0" hangingPunct="0">
                  <a:spcBef>
                    <a:spcPct val="25000"/>
                  </a:spcBef>
                  <a:buClr>
                    <a:srgbClr val="DE5C1C"/>
                  </a:buClr>
                  <a:defRPr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YaHei UI Light" charset="0"/>
                    <a:ea typeface="Microsoft YaHei UI Light" charset="0"/>
                    <a:cs typeface="Microsoft YaHei UI Light" charset="0"/>
                  </a:defRPr>
                </a:lvl1pPr>
                <a:lvl2pPr marL="742950" lvl="1" indent="-285750" eaLnBrk="0" hangingPunct="0">
                  <a:lnSpc>
                    <a:spcPct val="110000"/>
                  </a:lnSpc>
                  <a:spcBef>
                    <a:spcPts val="200"/>
                  </a:spcBef>
                  <a:buClr>
                    <a:srgbClr val="DE5C1C"/>
                  </a:buClr>
                  <a:buSzPct val="75000"/>
                  <a:buFont typeface="Arial" pitchFamily="34" charset="0"/>
                  <a:buChar char="–"/>
                  <a:defRPr sz="1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YaHei UI Light" charset="0"/>
                    <a:ea typeface="Microsoft YaHei UI Light" charset="0"/>
                    <a:cs typeface="Microsoft YaHei UI Light" charset="0"/>
                  </a:defRPr>
                </a:lvl2pPr>
                <a:lvl3pPr marL="1143000" indent="-228600" eaLnBrk="0" hangingPunct="0">
                  <a:defRPr>
                    <a:latin typeface="Arial" pitchFamily="34" charset="0"/>
                  </a:defRPr>
                </a:lvl3pPr>
                <a:lvl4pPr marL="1600200" indent="-228600" eaLnBrk="0" hangingPunct="0">
                  <a:defRPr>
                    <a:latin typeface="Arial" pitchFamily="34" charset="0"/>
                  </a:defRPr>
                </a:lvl4pPr>
                <a:lvl5pPr marL="2057400" indent="-228600" eaLnBrk="0" hangingPunct="0">
                  <a:defRPr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" pitchFamily="34" charset="0"/>
                  </a:defRPr>
                </a:lvl9pPr>
              </a:lstStyle>
              <a:p>
                <a:pPr marL="214313" indent="-214313">
                  <a:spcBef>
                    <a:spcPts val="18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1350" i="1" dirty="0">
                        <a:latin typeface="Cambria Math" charset="0"/>
                      </a:rPr>
                      <m:t>𝑅</m:t>
                    </m:r>
                  </m:oMath>
                </a14:m>
                <a:r>
                  <a:rPr lang="mr-IN" sz="1350" dirty="0"/>
                  <a:t>(</a:t>
                </a:r>
                <a:r>
                  <a:rPr lang="en-US" sz="1350" i="1" dirty="0" err="1"/>
                  <a:t>LargeEvent</a:t>
                </a:r>
                <a:r>
                  <a:rPr lang="mr-IN" sz="1350" dirty="0"/>
                  <a:t>) = 0.</a:t>
                </a:r>
                <a:r>
                  <a:rPr lang="en-US" sz="1350" dirty="0"/>
                  <a:t>61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𝑂</m:t>
                        </m:r>
                      </m:sub>
                    </m:sSub>
                    <m:r>
                      <a:rPr lang="en-US" sz="1350" i="1">
                        <a:latin typeface="Cambria Math" charset="0"/>
                      </a:rPr>
                      <m:t>=+0.00,</m:t>
                    </m:r>
                    <m:sSub>
                      <m:sSubPr>
                        <m:ctrlPr>
                          <a:rPr lang="en-US" sz="135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US" sz="1350" i="1">
                        <a:latin typeface="Cambria Math" charset="0"/>
                      </a:rPr>
                      <m:t>=+0.04,</m:t>
                    </m:r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𝐸</m:t>
                        </m:r>
                      </m:sub>
                    </m:sSub>
                    <m:r>
                      <a:rPr lang="en-US" sz="1350" i="1">
                        <a:latin typeface="Cambria Math" charset="0"/>
                      </a:rPr>
                      <m:t>=−0.07,</m:t>
                    </m:r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𝐴</m:t>
                        </m:r>
                      </m:sub>
                    </m:sSub>
                    <m:r>
                      <a:rPr lang="en-US" sz="1350" i="1">
                        <a:latin typeface="Cambria Math" charset="0"/>
                      </a:rPr>
                      <m:t>=−0.01,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DE5C1C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DE5C1C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srgbClr val="DE5C1C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350" i="1">
                        <a:solidFill>
                          <a:srgbClr val="DE5C1C"/>
                        </a:solidFill>
                        <a:latin typeface="Cambria Math" charset="0"/>
                      </a:rPr>
                      <m:t>=−0.1</m:t>
                    </m:r>
                    <m:r>
                      <a:rPr lang="en-US" sz="1350" i="1">
                        <a:latin typeface="Cambria Math" charset="0"/>
                      </a:rPr>
                      <m:t>, </m:t>
                    </m:r>
                    <m:r>
                      <a:rPr lang="en-US" sz="1350" i="1">
                        <a:latin typeface="Cambria Math" charset="0"/>
                      </a:rPr>
                      <m:t>𝑏</m:t>
                    </m:r>
                    <m:r>
                      <a:rPr lang="en-US" sz="1350" i="1">
                        <a:latin typeface="Cambria Math" charset="0"/>
                      </a:rPr>
                      <m:t>=+0.00</m:t>
                    </m:r>
                  </m:oMath>
                </a14:m>
                <a:endParaRPr lang="mr-IN" sz="1350" dirty="0"/>
              </a:p>
              <a:p>
                <a:pPr marL="214313" indent="-214313">
                  <a:spcBef>
                    <a:spcPts val="18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1350" i="1" dirty="0">
                        <a:latin typeface="Cambria Math" charset="0"/>
                      </a:rPr>
                      <m:t>𝑅</m:t>
                    </m:r>
                  </m:oMath>
                </a14:m>
                <a:r>
                  <a:rPr lang="mr-IN" sz="1350" dirty="0"/>
                  <a:t>(</a:t>
                </a:r>
                <a:r>
                  <a:rPr lang="en-US" sz="1350" i="1" dirty="0" err="1"/>
                  <a:t>GoodMood</a:t>
                </a:r>
                <a:r>
                  <a:rPr lang="mr-IN" sz="1350" dirty="0"/>
                  <a:t>) = </a:t>
                </a:r>
                <a:r>
                  <a:rPr lang="en-US" sz="1350" dirty="0"/>
                  <a:t>0.55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𝑂</m:t>
                        </m:r>
                      </m:sub>
                    </m:sSub>
                    <m:r>
                      <a:rPr lang="en-US" sz="1350" i="1">
                        <a:latin typeface="Cambria Math" charset="0"/>
                      </a:rPr>
                      <m:t>=−0.02,</m:t>
                    </m:r>
                    <m:sSub>
                      <m:sSubPr>
                        <m:ctrlPr>
                          <a:rPr lang="en-US" sz="135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US" sz="1350" i="1">
                        <a:latin typeface="Cambria Math" charset="0"/>
                      </a:rPr>
                      <m:t>=−0.16,</m:t>
                    </m:r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𝐸</m:t>
                        </m:r>
                      </m:sub>
                    </m:sSub>
                    <m:r>
                      <a:rPr lang="en-US" sz="1350" i="1">
                        <a:latin typeface="Cambria Math" charset="0"/>
                      </a:rPr>
                      <m:t>=+0.49,</m:t>
                    </m:r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𝐴</m:t>
                        </m:r>
                      </m:sub>
                    </m:sSub>
                    <m:r>
                      <a:rPr lang="en-US" sz="1350" i="1">
                        <a:latin typeface="Cambria Math" charset="0"/>
                      </a:rPr>
                      <m:t>=+0.20,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DE5C1C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DE5C1C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srgbClr val="DE5C1C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350" i="1">
                        <a:solidFill>
                          <a:srgbClr val="DE5C1C"/>
                        </a:solidFill>
                        <a:latin typeface="Cambria Math" charset="0"/>
                      </a:rPr>
                      <m:t>=+0.16</m:t>
                    </m:r>
                    <m:r>
                      <a:rPr lang="en-US" sz="1350" i="1">
                        <a:latin typeface="Cambria Math" charset="0"/>
                      </a:rPr>
                      <m:t>, </m:t>
                    </m:r>
                    <m:r>
                      <a:rPr lang="en-US" sz="1350" i="1">
                        <a:latin typeface="Cambria Math" charset="0"/>
                      </a:rPr>
                      <m:t>𝑏</m:t>
                    </m:r>
                    <m:r>
                      <a:rPr lang="en-US" sz="1350" i="1">
                        <a:latin typeface="Cambria Math" charset="0"/>
                      </a:rPr>
                      <m:t>=+0.00</m:t>
                    </m:r>
                  </m:oMath>
                </a14:m>
                <a:endParaRPr lang="en-US" sz="1350" i="1" dirty="0">
                  <a:latin typeface="Cambria Math" charset="0"/>
                </a:endParaRPr>
              </a:p>
              <a:p>
                <a:pPr marL="214313" indent="-214313">
                  <a:spcBef>
                    <a:spcPts val="18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1350" i="1" dirty="0">
                        <a:latin typeface="Cambria Math" charset="0"/>
                      </a:rPr>
                      <m:t>𝑅</m:t>
                    </m:r>
                  </m:oMath>
                </a14:m>
                <a:r>
                  <a:rPr lang="mr-IN" sz="1350" dirty="0"/>
                  <a:t>(</a:t>
                </a:r>
                <a:r>
                  <a:rPr lang="en-US" sz="1350" i="1" dirty="0" err="1"/>
                  <a:t>NaturalGas</a:t>
                </a:r>
                <a:r>
                  <a:rPr lang="mr-IN" sz="1350" dirty="0"/>
                  <a:t>) = </a:t>
                </a:r>
                <a:r>
                  <a:rPr lang="en-US" sz="1350" dirty="0"/>
                  <a:t>0.56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𝑂</m:t>
                        </m:r>
                      </m:sub>
                    </m:sSub>
                    <m:r>
                      <a:rPr lang="en-US" sz="1350" i="1">
                        <a:latin typeface="Cambria Math" charset="0"/>
                      </a:rPr>
                      <m:t>=+0.02,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DE5C1C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DE5C1C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srgbClr val="DE5C1C"/>
                            </a:solidFill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US" sz="1350" i="1">
                        <a:solidFill>
                          <a:srgbClr val="DE5C1C"/>
                        </a:solidFill>
                        <a:latin typeface="Cambria Math" charset="0"/>
                      </a:rPr>
                      <m:t>=+0.09</m:t>
                    </m:r>
                    <m:r>
                      <a:rPr lang="en-US" sz="1350" i="1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𝐸</m:t>
                        </m:r>
                      </m:sub>
                    </m:sSub>
                    <m:r>
                      <a:rPr lang="en-US" sz="1350" i="1">
                        <a:latin typeface="Cambria Math" charset="0"/>
                      </a:rPr>
                      <m:t>=−0.08,</m:t>
                    </m:r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𝐴</m:t>
                        </m:r>
                      </m:sub>
                    </m:sSub>
                    <m:r>
                      <a:rPr lang="en-US" sz="1350" i="1">
                        <a:latin typeface="Cambria Math" charset="0"/>
                      </a:rPr>
                      <m:t>=−0.04,</m:t>
                    </m:r>
                    <m:sSub>
                      <m:sSubPr>
                        <m:ctrlPr>
                          <a:rPr lang="en-US" sz="135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350" i="1">
                        <a:latin typeface="Cambria Math" charset="0"/>
                      </a:rPr>
                      <m:t>=−0.08, </m:t>
                    </m:r>
                    <m:r>
                      <a:rPr lang="en-US" sz="1350" i="1">
                        <a:latin typeface="Cambria Math" charset="0"/>
                      </a:rPr>
                      <m:t>𝑏</m:t>
                    </m:r>
                    <m:r>
                      <a:rPr lang="en-US" sz="1350" i="1">
                        <a:latin typeface="Cambria Math" charset="0"/>
                      </a:rPr>
                      <m:t>=−0.00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5517232"/>
                <a:ext cx="10801200" cy="974626"/>
              </a:xfrm>
              <a:prstGeom prst="rect">
                <a:avLst/>
              </a:prstGeom>
              <a:blipFill rotWithShape="0">
                <a:blip r:embed="rId7"/>
                <a:stretch>
                  <a:fillRect l="-339" t="-3125" b="-93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13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9721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305526" y="63716"/>
            <a:ext cx="6048672" cy="81009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</a:lstStyle>
          <a:p>
            <a:r>
              <a:rPr lang="en-SG" altLang="zh-CN" sz="2700" dirty="0">
                <a:solidFill>
                  <a:schemeClr val="bg1"/>
                </a:solidFill>
              </a:rPr>
              <a:t>Multiple Correlation Results (2)</a:t>
            </a:r>
          </a:p>
        </p:txBody>
      </p:sp>
      <p:pic>
        <p:nvPicPr>
          <p:cNvPr id="8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628" y="351061"/>
            <a:ext cx="983847" cy="331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475" y="79809"/>
            <a:ext cx="854873" cy="812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441448" y="-13716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/>
          </a:p>
        </p:txBody>
      </p:sp>
      <p:sp>
        <p:nvSpPr>
          <p:cNvPr id="7" name="TextBox 6"/>
          <p:cNvSpPr txBox="1"/>
          <p:nvPr/>
        </p:nvSpPr>
        <p:spPr>
          <a:xfrm>
            <a:off x="-100584" y="-9144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 dirty="0"/>
          </a:p>
        </p:txBody>
      </p:sp>
      <p:pic>
        <p:nvPicPr>
          <p:cNvPr id="11" name="Shape 394"/>
          <p:cNvPicPr preferRelativeResize="0"/>
          <p:nvPr/>
        </p:nvPicPr>
        <p:blipFill rotWithShape="1">
          <a:blip r:embed="rId5">
            <a:alphaModFix/>
          </a:blip>
          <a:srcRect l="8475" r="3986" b="1884"/>
          <a:stretch/>
        </p:blipFill>
        <p:spPr>
          <a:xfrm>
            <a:off x="899592" y="1761660"/>
            <a:ext cx="3348372" cy="253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3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6036" y="1815666"/>
            <a:ext cx="3371370" cy="226825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397"/>
          <p:cNvSpPr txBox="1">
            <a:spLocks/>
          </p:cNvSpPr>
          <p:nvPr/>
        </p:nvSpPr>
        <p:spPr>
          <a:xfrm>
            <a:off x="5023182" y="1576041"/>
            <a:ext cx="906075" cy="239625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SexyBody</a:t>
            </a:r>
            <a:endParaRPr lang="en" sz="7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Shape 398"/>
          <p:cNvSpPr txBox="1">
            <a:spLocks/>
          </p:cNvSpPr>
          <p:nvPr/>
        </p:nvSpPr>
        <p:spPr>
          <a:xfrm>
            <a:off x="6066475" y="1576041"/>
            <a:ext cx="1047618" cy="239625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CompetitiveSport</a:t>
            </a:r>
            <a:endParaRPr lang="e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Shape 399"/>
          <p:cNvSpPr txBox="1">
            <a:spLocks/>
          </p:cNvSpPr>
          <p:nvPr/>
        </p:nvSpPr>
        <p:spPr>
          <a:xfrm>
            <a:off x="7251311" y="1576041"/>
            <a:ext cx="906075" cy="239625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GlobalEducation</a:t>
            </a:r>
            <a:endParaRPr lang="en" sz="7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763688" y="1481422"/>
            <a:ext cx="18362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0" eaLnBrk="0" hangingPunct="0">
              <a:spcBef>
                <a:spcPct val="25000"/>
              </a:spcBef>
              <a:buClr>
                <a:srgbClr val="DE5C1C"/>
              </a:buCl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  <a:lvl2pPr marL="742950" lvl="1" indent="-285750" eaLnBrk="0" hangingPunct="0">
              <a:lnSpc>
                <a:spcPct val="110000"/>
              </a:lnSpc>
              <a:spcBef>
                <a:spcPts val="200"/>
              </a:spcBef>
              <a:buClr>
                <a:srgbClr val="DE5C1C"/>
              </a:buClr>
              <a:buSzPct val="75000"/>
              <a:buFont typeface="Arial" pitchFamily="34" charset="0"/>
              <a:buChar char="–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2pPr>
            <a:lvl3pPr marL="1143000" indent="-228600" eaLnBrk="0" hangingPunct="0">
              <a:defRPr>
                <a:latin typeface="Arial" pitchFamily="34" charset="0"/>
              </a:defRPr>
            </a:lvl3pPr>
            <a:lvl4pPr marL="1600200" indent="-228600" eaLnBrk="0" hangingPunct="0">
              <a:defRPr>
                <a:latin typeface="Arial" pitchFamily="34" charset="0"/>
              </a:defRPr>
            </a:lvl4pPr>
            <a:lvl5pPr marL="2057400" indent="-228600" eaLnBrk="0" hangingPunct="0">
              <a:defRPr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9pPr>
          </a:lstStyle>
          <a:p>
            <a:pPr>
              <a:spcBef>
                <a:spcPts val="180"/>
              </a:spcBef>
            </a:pPr>
            <a:r>
              <a:rPr lang="en-US" sz="1200"/>
              <a:t>Regression Coefficients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0561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3898" y="195486"/>
            <a:ext cx="1836204" cy="810090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altLang="zh-CN" sz="3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OUTLINE</a:t>
            </a:r>
            <a:endParaRPr lang="en-SG" altLang="zh-CN" sz="3000" b="0" dirty="0">
              <a:solidFill>
                <a:schemeClr val="bg1">
                  <a:lumMod val="50000"/>
                </a:schemeClr>
              </a:solidFill>
              <a:latin typeface="Microsoft YaHei UI Light" charset="0"/>
              <a:ea typeface="Microsoft YaHei UI Light" charset="0"/>
              <a:cs typeface="Microsoft YaHei UI Light" charset="0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72516" y="897564"/>
            <a:ext cx="92165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4"/>
          <p:cNvSpPr txBox="1">
            <a:spLocks/>
          </p:cNvSpPr>
          <p:nvPr/>
        </p:nvSpPr>
        <p:spPr>
          <a:xfrm>
            <a:off x="2033718" y="1313866"/>
            <a:ext cx="6380466" cy="318635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Research Goal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Personality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Dataset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Single Trait Study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Multiple Correlation Study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rgbClr val="DE5C1C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Action Prediction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11510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9721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305526" y="63716"/>
            <a:ext cx="6048672" cy="81009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</a:lstStyle>
          <a:p>
            <a:r>
              <a:rPr lang="en-SG" altLang="zh-CN" sz="2700" dirty="0">
                <a:solidFill>
                  <a:schemeClr val="bg1"/>
                </a:solidFill>
              </a:rPr>
              <a:t>Action Prediction</a:t>
            </a:r>
          </a:p>
        </p:txBody>
      </p:sp>
      <p:pic>
        <p:nvPicPr>
          <p:cNvPr id="8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628" y="351061"/>
            <a:ext cx="983847" cy="331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475" y="79809"/>
            <a:ext cx="854873" cy="812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441448" y="-13716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/>
          </a:p>
        </p:txBody>
      </p:sp>
      <p:sp>
        <p:nvSpPr>
          <p:cNvPr id="7" name="TextBox 6"/>
          <p:cNvSpPr txBox="1"/>
          <p:nvPr/>
        </p:nvSpPr>
        <p:spPr>
          <a:xfrm>
            <a:off x="-100584" y="-9144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 dirty="0"/>
          </a:p>
        </p:txBody>
      </p:sp>
      <p:pic>
        <p:nvPicPr>
          <p:cNvPr id="16" name="Shape 4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592" y="1984726"/>
            <a:ext cx="2538282" cy="26226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05526" y="1035825"/>
            <a:ext cx="8316924" cy="71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>
                <a:solidFill>
                  <a:srgbClr val="DE5C1C"/>
                </a:solidFill>
              </a:rPr>
              <a:t>Task: </a:t>
            </a:r>
            <a:r>
              <a:rPr lang="en-US" sz="101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given user </a:t>
            </a:r>
            <a:r>
              <a:rPr lang="en-US" sz="1013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</a:t>
            </a:r>
            <a:r>
              <a:rPr lang="en-US" sz="101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image </a:t>
            </a:r>
            <a:r>
              <a:rPr lang="en-US" sz="1013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101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estimate p(act(</a:t>
            </a:r>
            <a:r>
              <a:rPr lang="en-US" sz="1013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u,i</a:t>
            </a:r>
            <a:r>
              <a:rPr lang="en-US" sz="101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))</a:t>
            </a:r>
          </a:p>
          <a:p>
            <a:r>
              <a:rPr lang="en-US" sz="1013" dirty="0">
                <a:solidFill>
                  <a:srgbClr val="DE5C1C"/>
                </a:solidFill>
              </a:rPr>
              <a:t>Question: </a:t>
            </a:r>
            <a:r>
              <a:rPr lang="en-US" sz="101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 the combination of personality and sentiment together help improving results? </a:t>
            </a:r>
          </a:p>
          <a:p>
            <a:r>
              <a:rPr lang="en-US" sz="101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Content-Aware Factorization Machines (CAFM) is proposed to handle both sparse and dense features </a:t>
            </a:r>
          </a:p>
          <a:p>
            <a:endParaRPr lang="en-US" sz="101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Shape 4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2147" y="2271840"/>
            <a:ext cx="2361790" cy="513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4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2151" y="2895786"/>
            <a:ext cx="2642603" cy="445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4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22147" y="3451980"/>
            <a:ext cx="2035211" cy="395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4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2152" y="4009084"/>
            <a:ext cx="1793825" cy="37392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Content Placeholder 2"/>
          <p:cNvSpPr txBox="1">
            <a:spLocks/>
          </p:cNvSpPr>
          <p:nvPr/>
        </p:nvSpPr>
        <p:spPr>
          <a:xfrm>
            <a:off x="4626006" y="2413243"/>
            <a:ext cx="108012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0" eaLnBrk="0" hangingPunct="0">
              <a:spcBef>
                <a:spcPct val="25000"/>
              </a:spcBef>
              <a:buClr>
                <a:srgbClr val="DE5C1C"/>
              </a:buCl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  <a:lvl2pPr marL="742950" lvl="1" indent="-285750" eaLnBrk="0" hangingPunct="0">
              <a:lnSpc>
                <a:spcPct val="110000"/>
              </a:lnSpc>
              <a:spcBef>
                <a:spcPts val="200"/>
              </a:spcBef>
              <a:buClr>
                <a:srgbClr val="DE5C1C"/>
              </a:buClr>
              <a:buSzPct val="75000"/>
              <a:buFont typeface="Arial" pitchFamily="34" charset="0"/>
              <a:buChar char="–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2pPr>
            <a:lvl3pPr marL="1143000" indent="-228600" eaLnBrk="0" hangingPunct="0">
              <a:defRPr>
                <a:latin typeface="Arial" pitchFamily="34" charset="0"/>
              </a:defRPr>
            </a:lvl3pPr>
            <a:lvl4pPr marL="1600200" indent="-228600" eaLnBrk="0" hangingPunct="0">
              <a:defRPr>
                <a:latin typeface="Arial" pitchFamily="34" charset="0"/>
              </a:defRPr>
            </a:lvl4pPr>
            <a:lvl5pPr marL="2057400" indent="-228600" eaLnBrk="0" hangingPunct="0">
              <a:defRPr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9pPr>
          </a:lstStyle>
          <a:p>
            <a:pPr>
              <a:spcBef>
                <a:spcPts val="180"/>
              </a:spcBef>
            </a:pPr>
            <a:r>
              <a:rPr lang="en-US" sz="1050" dirty="0"/>
              <a:t>sparse input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644243" y="3003316"/>
            <a:ext cx="108012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0" eaLnBrk="0" hangingPunct="0">
              <a:spcBef>
                <a:spcPct val="25000"/>
              </a:spcBef>
              <a:buClr>
                <a:srgbClr val="DE5C1C"/>
              </a:buCl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  <a:lvl2pPr marL="742950" lvl="1" indent="-285750" eaLnBrk="0" hangingPunct="0">
              <a:lnSpc>
                <a:spcPct val="110000"/>
              </a:lnSpc>
              <a:spcBef>
                <a:spcPts val="200"/>
              </a:spcBef>
              <a:buClr>
                <a:srgbClr val="DE5C1C"/>
              </a:buClr>
              <a:buSzPct val="75000"/>
              <a:buFont typeface="Arial" pitchFamily="34" charset="0"/>
              <a:buChar char="–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2pPr>
            <a:lvl3pPr marL="1143000" indent="-228600" eaLnBrk="0" hangingPunct="0">
              <a:defRPr>
                <a:latin typeface="Arial" pitchFamily="34" charset="0"/>
              </a:defRPr>
            </a:lvl3pPr>
            <a:lvl4pPr marL="1600200" indent="-228600" eaLnBrk="0" hangingPunct="0">
              <a:defRPr>
                <a:latin typeface="Arial" pitchFamily="34" charset="0"/>
              </a:defRPr>
            </a:lvl4pPr>
            <a:lvl5pPr marL="2057400" indent="-228600" eaLnBrk="0" hangingPunct="0">
              <a:defRPr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9pPr>
          </a:lstStyle>
          <a:p>
            <a:pPr>
              <a:spcBef>
                <a:spcPts val="180"/>
              </a:spcBef>
            </a:pPr>
            <a:r>
              <a:rPr lang="en-US" sz="1050" dirty="0"/>
              <a:t>dense input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4644242" y="3476449"/>
            <a:ext cx="83001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0" eaLnBrk="0" hangingPunct="0">
              <a:spcBef>
                <a:spcPct val="25000"/>
              </a:spcBef>
              <a:buClr>
                <a:srgbClr val="DE5C1C"/>
              </a:buCl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  <a:lvl2pPr marL="742950" lvl="1" indent="-285750" eaLnBrk="0" hangingPunct="0">
              <a:lnSpc>
                <a:spcPct val="110000"/>
              </a:lnSpc>
              <a:spcBef>
                <a:spcPts val="200"/>
              </a:spcBef>
              <a:buClr>
                <a:srgbClr val="DE5C1C"/>
              </a:buClr>
              <a:buSzPct val="75000"/>
              <a:buFont typeface="Arial" pitchFamily="34" charset="0"/>
              <a:buChar char="–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2pPr>
            <a:lvl3pPr marL="1143000" indent="-228600" eaLnBrk="0" hangingPunct="0">
              <a:defRPr>
                <a:latin typeface="Arial" pitchFamily="34" charset="0"/>
              </a:defRPr>
            </a:lvl3pPr>
            <a:lvl4pPr marL="1600200" indent="-228600" eaLnBrk="0" hangingPunct="0">
              <a:defRPr>
                <a:latin typeface="Arial" pitchFamily="34" charset="0"/>
              </a:defRPr>
            </a:lvl4pPr>
            <a:lvl5pPr marL="2057400" indent="-228600" eaLnBrk="0" hangingPunct="0">
              <a:defRPr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" sz="1050" dirty="0"/>
              <a:t>sparse and dense input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4678544" y="4111166"/>
            <a:ext cx="83001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0" eaLnBrk="0" hangingPunct="0">
              <a:spcBef>
                <a:spcPct val="25000"/>
              </a:spcBef>
              <a:buClr>
                <a:srgbClr val="DE5C1C"/>
              </a:buCl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  <a:lvl2pPr marL="742950" lvl="1" indent="-285750" eaLnBrk="0" hangingPunct="0">
              <a:lnSpc>
                <a:spcPct val="110000"/>
              </a:lnSpc>
              <a:spcBef>
                <a:spcPts val="200"/>
              </a:spcBef>
              <a:buClr>
                <a:srgbClr val="DE5C1C"/>
              </a:buClr>
              <a:buSzPct val="75000"/>
              <a:buFont typeface="Arial" pitchFamily="34" charset="0"/>
              <a:buChar char="–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2pPr>
            <a:lvl3pPr marL="1143000" indent="-228600" eaLnBrk="0" hangingPunct="0">
              <a:defRPr>
                <a:latin typeface="Arial" pitchFamily="34" charset="0"/>
              </a:defRPr>
            </a:lvl3pPr>
            <a:lvl4pPr marL="1600200" indent="-228600" eaLnBrk="0" hangingPunct="0">
              <a:defRPr>
                <a:latin typeface="Arial" pitchFamily="34" charset="0"/>
              </a:defRPr>
            </a:lvl4pPr>
            <a:lvl5pPr marL="2057400" indent="-228600" eaLnBrk="0" hangingPunct="0">
              <a:defRPr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050"/>
              <a:t>final model</a:t>
            </a:r>
            <a:endParaRPr lang="en" sz="1050" dirty="0"/>
          </a:p>
        </p:txBody>
      </p:sp>
    </p:spTree>
    <p:extLst>
      <p:ext uri="{BB962C8B-B14F-4D97-AF65-F5344CB8AC3E}">
        <p14:creationId xmlns:p14="http://schemas.microsoft.com/office/powerpoint/2010/main" val="109023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3898" y="195486"/>
            <a:ext cx="1836204" cy="810090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altLang="zh-CN" sz="3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OUTLINE</a:t>
            </a:r>
            <a:endParaRPr lang="en-SG" altLang="zh-CN" sz="3000" b="0" dirty="0">
              <a:solidFill>
                <a:schemeClr val="bg1">
                  <a:lumMod val="50000"/>
                </a:schemeClr>
              </a:solidFill>
              <a:latin typeface="Microsoft YaHei UI Light" charset="0"/>
              <a:ea typeface="Microsoft YaHei UI Light" charset="0"/>
              <a:cs typeface="Microsoft YaHei UI Light" charset="0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72516" y="897564"/>
            <a:ext cx="92165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4"/>
          <p:cNvSpPr txBox="1">
            <a:spLocks/>
          </p:cNvSpPr>
          <p:nvPr/>
        </p:nvSpPr>
        <p:spPr>
          <a:xfrm>
            <a:off x="2033718" y="1313866"/>
            <a:ext cx="6380466" cy="318635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rgbClr val="DE5C1C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Research Goal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Personality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Dataset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Single Trait Study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Multiple Correlation Study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Action Prediction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52411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9721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305526" y="63716"/>
            <a:ext cx="6048672" cy="81009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</a:lstStyle>
          <a:p>
            <a:r>
              <a:rPr lang="en-SG" altLang="zh-CN" sz="2700" dirty="0">
                <a:solidFill>
                  <a:schemeClr val="bg1"/>
                </a:solidFill>
              </a:rPr>
              <a:t>Action Prediction Results</a:t>
            </a:r>
          </a:p>
        </p:txBody>
      </p:sp>
      <p:pic>
        <p:nvPicPr>
          <p:cNvPr id="8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628" y="351061"/>
            <a:ext cx="983847" cy="331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475" y="79809"/>
            <a:ext cx="854873" cy="812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441448" y="-13716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/>
          </a:p>
        </p:txBody>
      </p:sp>
      <p:sp>
        <p:nvSpPr>
          <p:cNvPr id="7" name="TextBox 6"/>
          <p:cNvSpPr txBox="1"/>
          <p:nvPr/>
        </p:nvSpPr>
        <p:spPr>
          <a:xfrm>
            <a:off x="-100584" y="-9144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 dirty="0"/>
          </a:p>
        </p:txBody>
      </p:sp>
      <p:pic>
        <p:nvPicPr>
          <p:cNvPr id="18" name="Shape 4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568" y="2762940"/>
            <a:ext cx="3412706" cy="191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4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3104" y="1224867"/>
            <a:ext cx="3287150" cy="246536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" name="Shape 435"/>
          <p:cNvGraphicFramePr/>
          <p:nvPr>
            <p:extLst>
              <p:ext uri="{D42A27DB-BD31-4B8C-83A1-F6EECF244321}">
                <p14:modId xmlns:p14="http://schemas.microsoft.com/office/powerpoint/2010/main" val="499947062"/>
              </p:ext>
            </p:extLst>
          </p:nvPr>
        </p:nvGraphicFramePr>
        <p:xfrm>
          <a:off x="5699071" y="4309190"/>
          <a:ext cx="2491332" cy="52573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5013"/>
                <a:gridCol w="385256"/>
                <a:gridCol w="559519"/>
                <a:gridCol w="593175"/>
                <a:gridCol w="508369"/>
              </a:tblGrid>
              <a:tr h="26286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LR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FM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CAFM</a:t>
                      </a:r>
                      <a:r>
                        <a:rPr lang="en" sz="800" baseline="-25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pers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CAFM</a:t>
                      </a:r>
                      <a:r>
                        <a:rPr lang="en" sz="800" baseline="-25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conc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CAFM</a:t>
                      </a:r>
                    </a:p>
                  </a:txBody>
                  <a:tcPr marL="68569" marR="68569" marT="68569" marB="68569"/>
                </a:tc>
              </a:tr>
              <a:tr h="26286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0.618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0.656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0.658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0.658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0.673</a:t>
                      </a:r>
                    </a:p>
                  </a:txBody>
                  <a:tcPr marL="68569" marR="68569" marT="68569" marB="68569"/>
                </a:tc>
              </a:tr>
            </a:tbl>
          </a:graphicData>
        </a:graphic>
      </p:graphicFrame>
      <p:sp>
        <p:nvSpPr>
          <p:cNvPr id="29" name="Shape 436"/>
          <p:cNvSpPr txBox="1"/>
          <p:nvPr/>
        </p:nvSpPr>
        <p:spPr>
          <a:xfrm>
            <a:off x="5741014" y="4029912"/>
            <a:ext cx="1755225" cy="13455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" sz="825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Area under ROC Curve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469957" y="1323159"/>
            <a:ext cx="4158462" cy="1233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0" eaLnBrk="0" hangingPunct="0">
              <a:spcBef>
                <a:spcPct val="25000"/>
              </a:spcBef>
              <a:buClr>
                <a:srgbClr val="DE5C1C"/>
              </a:buCl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  <a:lvl2pPr marL="742950" lvl="1" indent="-285750" eaLnBrk="0" hangingPunct="0">
              <a:lnSpc>
                <a:spcPct val="110000"/>
              </a:lnSpc>
              <a:spcBef>
                <a:spcPts val="200"/>
              </a:spcBef>
              <a:buClr>
                <a:srgbClr val="DE5C1C"/>
              </a:buClr>
              <a:buSzPct val="75000"/>
              <a:buFont typeface="Arial" pitchFamily="34" charset="0"/>
              <a:buChar char="–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2pPr>
            <a:lvl3pPr marL="1143000" indent="-228600" eaLnBrk="0" hangingPunct="0">
              <a:defRPr>
                <a:latin typeface="Arial" pitchFamily="34" charset="0"/>
              </a:defRPr>
            </a:lvl3pPr>
            <a:lvl4pPr marL="1600200" indent="-228600" eaLnBrk="0" hangingPunct="0">
              <a:defRPr>
                <a:latin typeface="Arial" pitchFamily="34" charset="0"/>
              </a:defRPr>
            </a:lvl4pPr>
            <a:lvl5pPr marL="2057400" indent="-228600" eaLnBrk="0" hangingPunct="0">
              <a:defRPr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9pPr>
          </a:lstStyle>
          <a:p>
            <a:pPr>
              <a:spcBef>
                <a:spcPts val="180"/>
              </a:spcBef>
            </a:pPr>
            <a:r>
              <a:rPr lang="en-US" sz="1350" dirty="0">
                <a:solidFill>
                  <a:srgbClr val="DE5C1C"/>
                </a:solidFill>
              </a:rPr>
              <a:t>Baselines:</a:t>
            </a:r>
          </a:p>
          <a:p>
            <a:pPr marL="214313" indent="-214313">
              <a:spcBef>
                <a:spcPts val="180"/>
              </a:spcBef>
              <a:buFont typeface="Arial" charset="0"/>
              <a:buChar char="•"/>
            </a:pPr>
            <a:r>
              <a:rPr lang="en-US" sz="1350" dirty="0"/>
              <a:t>Linear Regression, context features (LR)</a:t>
            </a:r>
          </a:p>
          <a:p>
            <a:pPr marL="214313" indent="-214313">
              <a:spcBef>
                <a:spcPts val="180"/>
              </a:spcBef>
              <a:buFont typeface="Arial" charset="0"/>
              <a:buChar char="•"/>
            </a:pPr>
            <a:r>
              <a:rPr lang="en-US" sz="1350" dirty="0"/>
              <a:t>Factorization Machines, context features (FM)</a:t>
            </a:r>
          </a:p>
          <a:p>
            <a:pPr marL="214313" indent="-214313">
              <a:spcBef>
                <a:spcPts val="180"/>
              </a:spcBef>
              <a:buFont typeface="Arial" charset="0"/>
              <a:buChar char="•"/>
            </a:pPr>
            <a:r>
              <a:rPr lang="en-US" sz="1350" dirty="0"/>
              <a:t>CAFM, context and personality features (</a:t>
            </a:r>
            <a:r>
              <a:rPr lang="en-US" sz="1350" dirty="0" err="1"/>
              <a:t>CAMFpers</a:t>
            </a:r>
            <a:r>
              <a:rPr lang="en-US" sz="1350" dirty="0"/>
              <a:t>)</a:t>
            </a:r>
          </a:p>
          <a:p>
            <a:pPr marL="214313" indent="-214313">
              <a:spcBef>
                <a:spcPts val="180"/>
              </a:spcBef>
              <a:buFont typeface="Arial" charset="0"/>
              <a:buChar char="•"/>
            </a:pPr>
            <a:r>
              <a:rPr lang="en-US" sz="1350" dirty="0"/>
              <a:t>CAFM, context and concepts features (</a:t>
            </a:r>
            <a:r>
              <a:rPr lang="en-US" sz="1350" dirty="0" err="1"/>
              <a:t>CAMFconc</a:t>
            </a:r>
            <a:r>
              <a:rPr lang="en-US" sz="1350" dirty="0"/>
              <a:t>)</a:t>
            </a:r>
          </a:p>
        </p:txBody>
      </p:sp>
      <p:sp>
        <p:nvSpPr>
          <p:cNvPr id="31" name="Shape 436"/>
          <p:cNvSpPr txBox="1"/>
          <p:nvPr/>
        </p:nvSpPr>
        <p:spPr>
          <a:xfrm>
            <a:off x="5741014" y="1186673"/>
            <a:ext cx="1755225" cy="13455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" sz="825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ROC Curve</a:t>
            </a:r>
          </a:p>
        </p:txBody>
      </p:sp>
    </p:spTree>
    <p:extLst>
      <p:ext uri="{BB962C8B-B14F-4D97-AF65-F5344CB8AC3E}">
        <p14:creationId xmlns:p14="http://schemas.microsoft.com/office/powerpoint/2010/main" val="189126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3898" y="195486"/>
            <a:ext cx="1836204" cy="810090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altLang="zh-CN" sz="3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OUTLINE</a:t>
            </a:r>
            <a:endParaRPr lang="en-SG" altLang="zh-CN" sz="3000" b="0" dirty="0">
              <a:solidFill>
                <a:schemeClr val="bg1">
                  <a:lumMod val="50000"/>
                </a:schemeClr>
              </a:solidFill>
              <a:latin typeface="Microsoft YaHei UI Light" charset="0"/>
              <a:ea typeface="Microsoft YaHei UI Light" charset="0"/>
              <a:cs typeface="Microsoft YaHei UI Light" charset="0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72516" y="897564"/>
            <a:ext cx="92165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4"/>
          <p:cNvSpPr txBox="1">
            <a:spLocks/>
          </p:cNvSpPr>
          <p:nvPr/>
        </p:nvSpPr>
        <p:spPr>
          <a:xfrm>
            <a:off x="2033718" y="1313866"/>
            <a:ext cx="6380466" cy="318635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Research Goal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Personality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Dataset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Single Trait Study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Multiple Correlation Study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Action Prediction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rgbClr val="DE5C1C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17100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9721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305526" y="63716"/>
            <a:ext cx="6048672" cy="81009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</a:lstStyle>
          <a:p>
            <a:r>
              <a:rPr lang="en-SG" altLang="zh-CN" sz="2700" dirty="0">
                <a:solidFill>
                  <a:schemeClr val="bg1"/>
                </a:solidFill>
              </a:rPr>
              <a:t>Conclusions</a:t>
            </a:r>
          </a:p>
        </p:txBody>
      </p:sp>
      <p:pic>
        <p:nvPicPr>
          <p:cNvPr id="8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628" y="351061"/>
            <a:ext cx="983847" cy="331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475" y="79809"/>
            <a:ext cx="854873" cy="812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441448" y="-13716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/>
          </a:p>
        </p:txBody>
      </p:sp>
      <p:sp>
        <p:nvSpPr>
          <p:cNvPr id="7" name="TextBox 6"/>
          <p:cNvSpPr txBox="1"/>
          <p:nvPr/>
        </p:nvSpPr>
        <p:spPr>
          <a:xfrm>
            <a:off x="-100584" y="-9144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469957" y="1323158"/>
            <a:ext cx="7018367" cy="209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0" eaLnBrk="0" hangingPunct="0">
              <a:spcBef>
                <a:spcPct val="25000"/>
              </a:spcBef>
              <a:buClr>
                <a:srgbClr val="DE5C1C"/>
              </a:buCl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  <a:lvl2pPr marL="742950" lvl="1" indent="-285750" eaLnBrk="0" hangingPunct="0">
              <a:lnSpc>
                <a:spcPct val="110000"/>
              </a:lnSpc>
              <a:spcBef>
                <a:spcPts val="200"/>
              </a:spcBef>
              <a:buClr>
                <a:srgbClr val="DE5C1C"/>
              </a:buClr>
              <a:buSzPct val="75000"/>
              <a:buFont typeface="Arial" pitchFamily="34" charset="0"/>
              <a:buChar char="–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2pPr>
            <a:lvl3pPr marL="1143000" indent="-228600" eaLnBrk="0" hangingPunct="0">
              <a:defRPr>
                <a:latin typeface="Arial" pitchFamily="34" charset="0"/>
              </a:defRPr>
            </a:lvl3pPr>
            <a:lvl4pPr marL="1600200" indent="-228600" eaLnBrk="0" hangingPunct="0">
              <a:defRPr>
                <a:latin typeface="Arial" pitchFamily="34" charset="0"/>
              </a:defRPr>
            </a:lvl4pPr>
            <a:lvl5pPr marL="2057400" indent="-228600" eaLnBrk="0" hangingPunct="0">
              <a:defRPr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9pPr>
          </a:lstStyle>
          <a:p>
            <a:pPr marL="214313" indent="-214313">
              <a:lnSpc>
                <a:spcPct val="150000"/>
              </a:lnSpc>
              <a:spcBef>
                <a:spcPts val="180"/>
              </a:spcBef>
              <a:buFont typeface="Arial" charset="0"/>
              <a:buChar char="•"/>
            </a:pPr>
            <a:r>
              <a:rPr lang="en-US" sz="1350" dirty="0"/>
              <a:t>A first step towards automatically discovering actionable images</a:t>
            </a:r>
          </a:p>
          <a:p>
            <a:pPr marL="214313" indent="-214313">
              <a:lnSpc>
                <a:spcPct val="150000"/>
              </a:lnSpc>
              <a:spcBef>
                <a:spcPts val="180"/>
              </a:spcBef>
              <a:buFont typeface="Arial" charset="0"/>
              <a:buChar char="•"/>
            </a:pPr>
            <a:r>
              <a:rPr lang="en-US" sz="1350" dirty="0"/>
              <a:t>Correlation is found between personality and affective visual concepts</a:t>
            </a:r>
          </a:p>
          <a:p>
            <a:pPr marL="214313" indent="-214313">
              <a:lnSpc>
                <a:spcPct val="150000"/>
              </a:lnSpc>
              <a:spcBef>
                <a:spcPts val="180"/>
              </a:spcBef>
              <a:buFont typeface="Arial" charset="0"/>
              <a:buChar char="•"/>
            </a:pPr>
            <a:r>
              <a:rPr lang="en-US" sz="1350" dirty="0"/>
              <a:t>We identified affective visual stimuli which are correlated with Big Five traits</a:t>
            </a:r>
          </a:p>
          <a:p>
            <a:pPr marL="214313" indent="-214313">
              <a:lnSpc>
                <a:spcPct val="150000"/>
              </a:lnSpc>
              <a:spcBef>
                <a:spcPts val="180"/>
              </a:spcBef>
              <a:buFont typeface="Arial" charset="0"/>
              <a:buChar char="•"/>
            </a:pPr>
            <a:r>
              <a:rPr lang="en-US" sz="1350" dirty="0"/>
              <a:t>Personality and visual concepts help predicting actions in advance</a:t>
            </a:r>
          </a:p>
          <a:p>
            <a:pPr marL="214313" indent="-214313">
              <a:lnSpc>
                <a:spcPct val="150000"/>
              </a:lnSpc>
              <a:spcBef>
                <a:spcPts val="180"/>
              </a:spcBef>
              <a:buFont typeface="Arial" charset="0"/>
              <a:buChar char="•"/>
            </a:pPr>
            <a:r>
              <a:rPr lang="en-US" sz="1350" dirty="0"/>
              <a:t>A possible future work is to discover actionable images for a specific message</a:t>
            </a:r>
          </a:p>
          <a:p>
            <a:pPr marL="214313" indent="-214313">
              <a:lnSpc>
                <a:spcPct val="150000"/>
              </a:lnSpc>
              <a:spcBef>
                <a:spcPts val="180"/>
              </a:spcBef>
              <a:buFont typeface="Arial" charset="0"/>
              <a:buChar char="•"/>
            </a:pPr>
            <a:r>
              <a:rPr lang="en-US" sz="1350" dirty="0"/>
              <a:t>We plan to integrate textual and social information.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94432" y="3651871"/>
            <a:ext cx="30017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THANK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 </a:t>
            </a:r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YOU</a:t>
            </a:r>
            <a:endParaRPr lang="en-SG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 UI Light" charset="0"/>
              <a:ea typeface="Microsoft YaHei UI Light" charset="0"/>
              <a:cs typeface="Microsoft YaHei UI Light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062816" y="4353948"/>
            <a:ext cx="70183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0" eaLnBrk="0" hangingPunct="0">
              <a:spcBef>
                <a:spcPct val="25000"/>
              </a:spcBef>
              <a:buClr>
                <a:srgbClr val="DE5C1C"/>
              </a:buCl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  <a:lvl2pPr marL="742950" lvl="1" indent="-285750" eaLnBrk="0" hangingPunct="0">
              <a:lnSpc>
                <a:spcPct val="110000"/>
              </a:lnSpc>
              <a:spcBef>
                <a:spcPts val="200"/>
              </a:spcBef>
              <a:buClr>
                <a:srgbClr val="DE5C1C"/>
              </a:buClr>
              <a:buSzPct val="75000"/>
              <a:buFont typeface="Arial" pitchFamily="34" charset="0"/>
              <a:buChar char="–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2pPr>
            <a:lvl3pPr marL="1143000" indent="-228600" eaLnBrk="0" hangingPunct="0">
              <a:defRPr>
                <a:latin typeface="Arial" pitchFamily="34" charset="0"/>
              </a:defRPr>
            </a:lvl3pPr>
            <a:lvl4pPr marL="1600200" indent="-228600" eaLnBrk="0" hangingPunct="0">
              <a:defRPr>
                <a:latin typeface="Arial" pitchFamily="34" charset="0"/>
              </a:defRPr>
            </a:lvl4pPr>
            <a:lvl5pPr marL="2057400" indent="-228600" eaLnBrk="0" hangingPunct="0">
              <a:defRPr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ts val="180"/>
              </a:spcBef>
            </a:pPr>
            <a:r>
              <a:rPr lang="en-US" sz="1200" dirty="0"/>
              <a:t>Code available at: 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GelliFrancesco</a:t>
            </a:r>
            <a:r>
              <a:rPr lang="en-US" sz="1200" dirty="0"/>
              <a:t>/CAFM </a:t>
            </a:r>
          </a:p>
        </p:txBody>
      </p:sp>
    </p:spTree>
    <p:extLst>
      <p:ext uri="{BB962C8B-B14F-4D97-AF65-F5344CB8AC3E}">
        <p14:creationId xmlns:p14="http://schemas.microsoft.com/office/powerpoint/2010/main" val="117749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9721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628" y="351061"/>
            <a:ext cx="983847" cy="331302"/>
          </a:xfrm>
          <a:prstGeom prst="rect">
            <a:avLst/>
          </a:prstGeom>
        </p:spPr>
      </p:pic>
      <p:sp>
        <p:nvSpPr>
          <p:cNvPr id="79" name="Title 1"/>
          <p:cNvSpPr txBox="1">
            <a:spLocks/>
          </p:cNvSpPr>
          <p:nvPr/>
        </p:nvSpPr>
        <p:spPr>
          <a:xfrm>
            <a:off x="305526" y="63716"/>
            <a:ext cx="6048672" cy="81009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</a:lstStyle>
          <a:p>
            <a:r>
              <a:rPr lang="en-SG" altLang="zh-CN" sz="2700" dirty="0">
                <a:solidFill>
                  <a:schemeClr val="bg1"/>
                </a:solidFill>
              </a:rPr>
              <a:t>Research Goal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475" y="79809"/>
            <a:ext cx="854873" cy="812491"/>
          </a:xfrm>
          <a:prstGeom prst="rect">
            <a:avLst/>
          </a:prstGeom>
        </p:spPr>
      </p:pic>
      <p:pic>
        <p:nvPicPr>
          <p:cNvPr id="13" name="Shape 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562" y="1831220"/>
            <a:ext cx="3137190" cy="215796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92"/>
          <p:cNvSpPr txBox="1"/>
          <p:nvPr/>
        </p:nvSpPr>
        <p:spPr>
          <a:xfrm>
            <a:off x="2492417" y="4095405"/>
            <a:ext cx="377775" cy="313425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" sz="900">
                <a:solidFill>
                  <a:srgbClr val="DE5C1C"/>
                </a:solidFill>
              </a:rPr>
              <a:t>like</a:t>
            </a:r>
          </a:p>
        </p:txBody>
      </p:sp>
      <p:sp>
        <p:nvSpPr>
          <p:cNvPr id="18" name="Shape 93"/>
          <p:cNvSpPr txBox="1"/>
          <p:nvPr/>
        </p:nvSpPr>
        <p:spPr>
          <a:xfrm>
            <a:off x="3082790" y="4034706"/>
            <a:ext cx="843525" cy="313425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" sz="900">
                <a:solidFill>
                  <a:srgbClr val="DE5C1C"/>
                </a:solidFill>
              </a:rPr>
              <a:t>comment</a:t>
            </a:r>
          </a:p>
        </p:txBody>
      </p:sp>
      <p:sp>
        <p:nvSpPr>
          <p:cNvPr id="19" name="Shape 94"/>
          <p:cNvSpPr txBox="1"/>
          <p:nvPr/>
        </p:nvSpPr>
        <p:spPr>
          <a:xfrm>
            <a:off x="3637303" y="1436985"/>
            <a:ext cx="578025" cy="313425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" sz="900" dirty="0">
                <a:solidFill>
                  <a:srgbClr val="DE5C1C"/>
                </a:solidFill>
              </a:rPr>
              <a:t>follow </a:t>
            </a:r>
          </a:p>
        </p:txBody>
      </p:sp>
      <p:sp>
        <p:nvSpPr>
          <p:cNvPr id="21" name="Shape 96"/>
          <p:cNvSpPr txBox="1"/>
          <p:nvPr/>
        </p:nvSpPr>
        <p:spPr>
          <a:xfrm>
            <a:off x="2465842" y="1421536"/>
            <a:ext cx="788175" cy="313425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" sz="900" dirty="0">
                <a:solidFill>
                  <a:srgbClr val="DE5C1C"/>
                </a:solidFill>
              </a:rPr>
              <a:t>visit page </a:t>
            </a:r>
          </a:p>
        </p:txBody>
      </p:sp>
      <p:cxnSp>
        <p:nvCxnSpPr>
          <p:cNvPr id="22" name="Shape 97"/>
          <p:cNvCxnSpPr/>
          <p:nvPr/>
        </p:nvCxnSpPr>
        <p:spPr>
          <a:xfrm flipH="1">
            <a:off x="2647915" y="3989189"/>
            <a:ext cx="51525" cy="116325"/>
          </a:xfrm>
          <a:prstGeom prst="straightConnector1">
            <a:avLst/>
          </a:prstGeom>
          <a:noFill/>
          <a:ln w="9525" cap="flat" cmpd="sng">
            <a:solidFill>
              <a:srgbClr val="DE5C1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" name="Shape 98"/>
          <p:cNvCxnSpPr/>
          <p:nvPr/>
        </p:nvCxnSpPr>
        <p:spPr>
          <a:xfrm>
            <a:off x="3021253" y="3989189"/>
            <a:ext cx="123075" cy="97650"/>
          </a:xfrm>
          <a:prstGeom prst="straightConnector1">
            <a:avLst/>
          </a:prstGeom>
          <a:noFill/>
          <a:ln w="9525" cap="flat" cmpd="sng">
            <a:solidFill>
              <a:srgbClr val="DE5C1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99"/>
          <p:cNvCxnSpPr/>
          <p:nvPr/>
        </p:nvCxnSpPr>
        <p:spPr>
          <a:xfrm flipV="1">
            <a:off x="3594048" y="1725003"/>
            <a:ext cx="137746" cy="109425"/>
          </a:xfrm>
          <a:prstGeom prst="straightConnector1">
            <a:avLst/>
          </a:prstGeom>
          <a:noFill/>
          <a:ln w="9525" cap="flat" cmpd="sng">
            <a:solidFill>
              <a:srgbClr val="DE5C1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100"/>
          <p:cNvCxnSpPr/>
          <p:nvPr/>
        </p:nvCxnSpPr>
        <p:spPr>
          <a:xfrm flipH="1" flipV="1">
            <a:off x="2817983" y="1651953"/>
            <a:ext cx="95945" cy="196914"/>
          </a:xfrm>
          <a:prstGeom prst="straightConnector1">
            <a:avLst/>
          </a:prstGeom>
          <a:noFill/>
          <a:ln w="9525" cap="flat" cmpd="sng">
            <a:solidFill>
              <a:srgbClr val="DE5C1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7" name="Content Placeholder 2"/>
          <p:cNvSpPr txBox="1">
            <a:spLocks/>
          </p:cNvSpPr>
          <p:nvPr/>
        </p:nvSpPr>
        <p:spPr>
          <a:xfrm>
            <a:off x="4222273" y="1900976"/>
            <a:ext cx="4632485" cy="211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0" eaLnBrk="0" hangingPunct="0">
              <a:spcBef>
                <a:spcPct val="25000"/>
              </a:spcBef>
              <a:buClr>
                <a:srgbClr val="DE5C1C"/>
              </a:buCl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  <a:lvl2pPr marL="742950" lvl="1" indent="-285750" eaLnBrk="0" hangingPunct="0">
              <a:lnSpc>
                <a:spcPct val="110000"/>
              </a:lnSpc>
              <a:spcBef>
                <a:spcPts val="200"/>
              </a:spcBef>
              <a:buClr>
                <a:srgbClr val="DE5C1C"/>
              </a:buClr>
              <a:buSzPct val="75000"/>
              <a:buFont typeface="Arial" pitchFamily="34" charset="0"/>
              <a:buChar char="–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2pPr>
            <a:lvl3pPr marL="1143000" indent="-228600" eaLnBrk="0" hangingPunct="0">
              <a:defRPr>
                <a:latin typeface="Arial" pitchFamily="34" charset="0"/>
              </a:defRPr>
            </a:lvl3pPr>
            <a:lvl4pPr marL="1600200" indent="-228600" eaLnBrk="0" hangingPunct="0">
              <a:defRPr>
                <a:latin typeface="Arial" pitchFamily="34" charset="0"/>
              </a:defRPr>
            </a:lvl4pPr>
            <a:lvl5pPr marL="2057400" indent="-228600" eaLnBrk="0" hangingPunct="0">
              <a:defRPr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350" dirty="0">
                <a:solidFill>
                  <a:srgbClr val="DE5C1C"/>
                </a:solidFill>
              </a:rPr>
              <a:t>Research Questions:</a:t>
            </a:r>
          </a:p>
          <a:p>
            <a:pPr marL="257168" indent="-257168">
              <a:lnSpc>
                <a:spcPct val="150000"/>
              </a:lnSpc>
              <a:buFont typeface="+mj-lt"/>
              <a:buAutoNum type="arabicPeriod"/>
            </a:pPr>
            <a:r>
              <a:rPr lang="en-US" sz="1350" dirty="0"/>
              <a:t>Does personality play a role in explaining users’ actions in social network sites?</a:t>
            </a:r>
          </a:p>
          <a:p>
            <a:pPr marL="257168" indent="-257168">
              <a:lnSpc>
                <a:spcPct val="150000"/>
              </a:lnSpc>
              <a:buFont typeface="+mj-lt"/>
              <a:buAutoNum type="arabicPeriod"/>
            </a:pPr>
            <a:r>
              <a:rPr lang="en-US" sz="1350" dirty="0"/>
              <a:t>Can we identify what visual stimuli influence users with specific personality?</a:t>
            </a:r>
          </a:p>
          <a:p>
            <a:pPr marL="257168" indent="-257168">
              <a:lnSpc>
                <a:spcPct val="150000"/>
              </a:lnSpc>
              <a:buFont typeface="+mj-lt"/>
              <a:buAutoNum type="arabicPeriod"/>
            </a:pPr>
            <a:r>
              <a:rPr lang="en-US" sz="1350" dirty="0"/>
              <a:t>Can personality help to predict users’ actions in advance?</a:t>
            </a:r>
          </a:p>
        </p:txBody>
      </p:sp>
    </p:spTree>
    <p:extLst>
      <p:ext uri="{BB962C8B-B14F-4D97-AF65-F5344CB8AC3E}">
        <p14:creationId xmlns:p14="http://schemas.microsoft.com/office/powerpoint/2010/main" val="120902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3898" y="195486"/>
            <a:ext cx="1836204" cy="810090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altLang="zh-CN" sz="3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OUTLINE</a:t>
            </a:r>
            <a:endParaRPr lang="en-SG" altLang="zh-CN" sz="3000" b="0" dirty="0">
              <a:solidFill>
                <a:schemeClr val="bg1">
                  <a:lumMod val="50000"/>
                </a:schemeClr>
              </a:solidFill>
              <a:latin typeface="Microsoft YaHei UI Light" charset="0"/>
              <a:ea typeface="Microsoft YaHei UI Light" charset="0"/>
              <a:cs typeface="Microsoft YaHei UI Light" charset="0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72516" y="897564"/>
            <a:ext cx="92165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4"/>
          <p:cNvSpPr txBox="1">
            <a:spLocks/>
          </p:cNvSpPr>
          <p:nvPr/>
        </p:nvSpPr>
        <p:spPr>
          <a:xfrm>
            <a:off x="2033718" y="1313866"/>
            <a:ext cx="6380466" cy="318635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Research Goal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rgbClr val="DE5C1C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Personality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Dataset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Single Trait Study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Multiple Correlation Study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Action Prediction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5657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9721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305526" y="63716"/>
            <a:ext cx="6048672" cy="81009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</a:lstStyle>
          <a:p>
            <a:r>
              <a:rPr lang="en-SG" altLang="zh-CN" sz="2700" dirty="0">
                <a:solidFill>
                  <a:schemeClr val="bg1"/>
                </a:solidFill>
              </a:rPr>
              <a:t>Why Personality? An Example</a:t>
            </a:r>
          </a:p>
        </p:txBody>
      </p:sp>
      <p:pic>
        <p:nvPicPr>
          <p:cNvPr id="8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628" y="351061"/>
            <a:ext cx="983847" cy="331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475" y="79809"/>
            <a:ext cx="854873" cy="81249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115616" y="1278241"/>
            <a:ext cx="2876364" cy="3966217"/>
            <a:chOff x="532656" y="1704320"/>
            <a:chExt cx="3835152" cy="5288290"/>
          </a:xfrm>
        </p:grpSpPr>
        <p:pic>
          <p:nvPicPr>
            <p:cNvPr id="12" name="Shape 1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26613" y="1704320"/>
              <a:ext cx="1447238" cy="14472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532656" y="3202683"/>
              <a:ext cx="3835152" cy="3789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0" eaLnBrk="0" hangingPunct="0">
                <a:spcBef>
                  <a:spcPct val="25000"/>
                </a:spcBef>
                <a:buClr>
                  <a:srgbClr val="DE5C1C"/>
                </a:buClr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 Light" charset="0"/>
                  <a:ea typeface="Microsoft YaHei UI Light" charset="0"/>
                  <a:cs typeface="Microsoft YaHei UI Light" charset="0"/>
                </a:defRPr>
              </a:lvl1pPr>
              <a:lvl2pPr marL="742950" lvl="1" indent="-285750" eaLnBrk="0" hangingPunct="0">
                <a:lnSpc>
                  <a:spcPct val="110000"/>
                </a:lnSpc>
                <a:spcBef>
                  <a:spcPts val="200"/>
                </a:spcBef>
                <a:buClr>
                  <a:srgbClr val="DE5C1C"/>
                </a:buClr>
                <a:buSzPct val="75000"/>
                <a:buFont typeface="Arial" pitchFamily="34" charset="0"/>
                <a:buChar char="–"/>
                <a:defRPr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 Light" charset="0"/>
                  <a:ea typeface="Microsoft YaHei UI Light" charset="0"/>
                  <a:cs typeface="Microsoft YaHei UI Light" charset="0"/>
                </a:defRPr>
              </a:lvl2pPr>
              <a:lvl3pPr marL="1143000" indent="-228600" eaLnBrk="0" hangingPunct="0">
                <a:defRPr>
                  <a:latin typeface="Arial" pitchFamily="34" charset="0"/>
                </a:defRPr>
              </a:lvl3pPr>
              <a:lvl4pPr marL="1600200" indent="-228600" eaLnBrk="0" hangingPunct="0">
                <a:defRPr>
                  <a:latin typeface="Arial" pitchFamily="34" charset="0"/>
                </a:defRPr>
              </a:lvl4pPr>
              <a:lvl5pPr marL="2057400" indent="-228600" eaLnBrk="0" hangingPunct="0">
                <a:defRPr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rgbClr val="DE5C1C"/>
                  </a:solidFill>
                </a:rPr>
                <a:t>Mike</a:t>
              </a:r>
            </a:p>
            <a:p>
              <a:pPr marL="214313" indent="-214313">
                <a:spcBef>
                  <a:spcPts val="180"/>
                </a:spcBef>
                <a:buFont typeface="Arial" charset="0"/>
                <a:buChar char="•"/>
              </a:pPr>
              <a:r>
                <a:rPr lang="en-US" sz="1350" dirty="0"/>
                <a:t>Age: 24</a:t>
              </a:r>
            </a:p>
            <a:p>
              <a:pPr marL="214313" indent="-214313">
                <a:spcBef>
                  <a:spcPts val="180"/>
                </a:spcBef>
                <a:buFont typeface="Arial" charset="0"/>
                <a:buChar char="•"/>
              </a:pPr>
              <a:r>
                <a:rPr lang="en-US" sz="1350" dirty="0"/>
                <a:t>Gender: Male</a:t>
              </a:r>
            </a:p>
            <a:p>
              <a:pPr marL="214313" indent="-214313">
                <a:spcBef>
                  <a:spcPts val="180"/>
                </a:spcBef>
                <a:buFont typeface="Arial" charset="0"/>
                <a:buChar char="•"/>
              </a:pPr>
              <a:r>
                <a:rPr lang="en-US" sz="1350" dirty="0"/>
                <a:t>Single</a:t>
              </a:r>
            </a:p>
            <a:p>
              <a:pPr marL="214313" indent="-214313">
                <a:spcBef>
                  <a:spcPts val="180"/>
                </a:spcBef>
                <a:buFont typeface="Arial" charset="0"/>
                <a:buChar char="•"/>
              </a:pPr>
              <a:r>
                <a:rPr lang="en-US" sz="1350" dirty="0"/>
                <a:t>Very Talkative</a:t>
              </a:r>
            </a:p>
            <a:p>
              <a:pPr marL="214313" indent="-214313">
                <a:spcBef>
                  <a:spcPts val="180"/>
                </a:spcBef>
                <a:buFont typeface="Arial" charset="0"/>
                <a:buChar char="•"/>
              </a:pPr>
              <a:r>
                <a:rPr lang="en-US" sz="1350" dirty="0"/>
                <a:t>Open to new things and experiences</a:t>
              </a:r>
            </a:p>
            <a:p>
              <a:pPr marL="214313" indent="-214313">
                <a:spcBef>
                  <a:spcPts val="180"/>
                </a:spcBef>
                <a:buFont typeface="Arial" charset="0"/>
                <a:buChar char="•"/>
              </a:pPr>
              <a:r>
                <a:rPr lang="en-US" sz="1350" dirty="0"/>
                <a:t>Often friendly and in a good mood</a:t>
              </a:r>
            </a:p>
            <a:p>
              <a:pPr marL="214313" indent="-214313">
                <a:spcBef>
                  <a:spcPts val="180"/>
                </a:spcBef>
                <a:buFont typeface="Arial" charset="0"/>
                <a:buChar char="•"/>
              </a:pPr>
              <a:r>
                <a:rPr lang="en-US" sz="1350" dirty="0"/>
                <a:t>Goes partying every week</a:t>
              </a:r>
            </a:p>
            <a:p>
              <a:pPr marL="214313" indent="-214313">
                <a:spcBef>
                  <a:spcPts val="180"/>
                </a:spcBef>
                <a:buFont typeface="Arial" charset="0"/>
                <a:buChar char="•"/>
              </a:pPr>
              <a:r>
                <a:rPr lang="en-US" sz="1350" dirty="0"/>
                <a:t>Sometimes drinks too much</a:t>
              </a:r>
            </a:p>
            <a:p>
              <a:pPr>
                <a:lnSpc>
                  <a:spcPct val="150000"/>
                </a:lnSpc>
              </a:pPr>
              <a:endParaRPr lang="en-US" sz="135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881990" y="1278240"/>
            <a:ext cx="2876364" cy="3374065"/>
            <a:chOff x="4637112" y="1704320"/>
            <a:chExt cx="3835152" cy="4498753"/>
          </a:xfrm>
        </p:grpSpPr>
        <p:pic>
          <p:nvPicPr>
            <p:cNvPr id="13" name="Shape 1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31068" y="1704320"/>
              <a:ext cx="1447239" cy="1447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4637112" y="3174894"/>
              <a:ext cx="3835152" cy="3028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0" eaLnBrk="0" hangingPunct="0">
                <a:spcBef>
                  <a:spcPct val="25000"/>
                </a:spcBef>
                <a:buClr>
                  <a:srgbClr val="DE5C1C"/>
                </a:buClr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 Light" charset="0"/>
                  <a:ea typeface="Microsoft YaHei UI Light" charset="0"/>
                  <a:cs typeface="Microsoft YaHei UI Light" charset="0"/>
                </a:defRPr>
              </a:lvl1pPr>
              <a:lvl2pPr marL="742950" lvl="1" indent="-285750" eaLnBrk="0" hangingPunct="0">
                <a:lnSpc>
                  <a:spcPct val="110000"/>
                </a:lnSpc>
                <a:spcBef>
                  <a:spcPts val="200"/>
                </a:spcBef>
                <a:buClr>
                  <a:srgbClr val="DE5C1C"/>
                </a:buClr>
                <a:buSzPct val="75000"/>
                <a:buFont typeface="Arial" pitchFamily="34" charset="0"/>
                <a:buChar char="–"/>
                <a:defRPr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 UI Light" charset="0"/>
                  <a:ea typeface="Microsoft YaHei UI Light" charset="0"/>
                  <a:cs typeface="Microsoft YaHei UI Light" charset="0"/>
                </a:defRPr>
              </a:lvl2pPr>
              <a:lvl3pPr marL="1143000" indent="-228600" eaLnBrk="0" hangingPunct="0">
                <a:defRPr>
                  <a:latin typeface="Arial" pitchFamily="34" charset="0"/>
                </a:defRPr>
              </a:lvl3pPr>
              <a:lvl4pPr marL="1600200" indent="-228600" eaLnBrk="0" hangingPunct="0">
                <a:defRPr>
                  <a:latin typeface="Arial" pitchFamily="34" charset="0"/>
                </a:defRPr>
              </a:lvl4pPr>
              <a:lvl5pPr marL="2057400" indent="-228600" eaLnBrk="0" hangingPunct="0">
                <a:defRPr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rgbClr val="DE5C1C"/>
                  </a:solidFill>
                </a:rPr>
                <a:t>Sarah</a:t>
              </a:r>
            </a:p>
            <a:p>
              <a:pPr marL="214313" indent="-214313">
                <a:spcBef>
                  <a:spcPts val="180"/>
                </a:spcBef>
                <a:buFont typeface="Arial" charset="0"/>
                <a:buChar char="•"/>
              </a:pPr>
              <a:r>
                <a:rPr lang="en-US" sz="1350" dirty="0"/>
                <a:t>Age: 35</a:t>
              </a:r>
            </a:p>
            <a:p>
              <a:pPr marL="214313" indent="-214313">
                <a:spcBef>
                  <a:spcPts val="180"/>
                </a:spcBef>
                <a:buFont typeface="Arial" charset="0"/>
                <a:buChar char="•"/>
              </a:pPr>
              <a:r>
                <a:rPr lang="en-US" sz="1350" dirty="0"/>
                <a:t>Gender: Female</a:t>
              </a:r>
            </a:p>
            <a:p>
              <a:pPr marL="214313" indent="-214313">
                <a:spcBef>
                  <a:spcPts val="180"/>
                </a:spcBef>
                <a:buFont typeface="Arial" charset="0"/>
                <a:buChar char="•"/>
              </a:pPr>
              <a:r>
                <a:rPr lang="en-US" sz="1350" dirty="0"/>
                <a:t>Married</a:t>
              </a:r>
            </a:p>
            <a:p>
              <a:pPr marL="214313" indent="-214313">
                <a:spcBef>
                  <a:spcPts val="180"/>
                </a:spcBef>
                <a:buFont typeface="Arial" charset="0"/>
                <a:buChar char="•"/>
              </a:pPr>
              <a:r>
                <a:rPr lang="en-US" sz="1350" dirty="0"/>
                <a:t>Hard working and self disciplined</a:t>
              </a:r>
            </a:p>
            <a:p>
              <a:pPr marL="214313" indent="-214313">
                <a:spcBef>
                  <a:spcPts val="180"/>
                </a:spcBef>
                <a:buFont typeface="Arial" charset="0"/>
                <a:buChar char="•"/>
              </a:pPr>
              <a:r>
                <a:rPr lang="en-US" sz="1350" dirty="0"/>
                <a:t>Creative and keen to arts</a:t>
              </a:r>
            </a:p>
            <a:p>
              <a:pPr marL="214313" indent="-214313">
                <a:spcBef>
                  <a:spcPts val="180"/>
                </a:spcBef>
                <a:buFont typeface="Arial" charset="0"/>
                <a:buChar char="•"/>
              </a:pPr>
              <a:r>
                <a:rPr lang="en-US" sz="1350" dirty="0"/>
                <a:t>Sometimes gets easily stressed</a:t>
              </a:r>
            </a:p>
            <a:p>
              <a:pPr marL="214313" indent="-214313">
                <a:spcBef>
                  <a:spcPts val="180"/>
                </a:spcBef>
                <a:buFont typeface="Arial" charset="0"/>
                <a:buChar char="•"/>
              </a:pPr>
              <a:r>
                <a:rPr lang="en-US" sz="1350" dirty="0"/>
                <a:t>Foodie and loves cooking</a:t>
              </a:r>
            </a:p>
            <a:p>
              <a:pPr marL="214313" indent="-214313">
                <a:spcBef>
                  <a:spcPts val="180"/>
                </a:spcBef>
                <a:buFont typeface="Arial" charset="0"/>
                <a:buChar char="•"/>
              </a:pPr>
              <a:r>
                <a:rPr lang="en-US" sz="1350" dirty="0"/>
                <a:t>Subscribed to National Geographic</a:t>
              </a:r>
            </a:p>
          </p:txBody>
        </p:sp>
      </p:grpSp>
      <p:pic>
        <p:nvPicPr>
          <p:cNvPr id="22" name="Shape 171"/>
          <p:cNvPicPr preferRelativeResize="0"/>
          <p:nvPr/>
        </p:nvPicPr>
        <p:blipFill rotWithShape="1">
          <a:blip r:embed="rId7">
            <a:alphaModFix/>
          </a:blip>
          <a:srcRect r="7848"/>
          <a:stretch/>
        </p:blipFill>
        <p:spPr>
          <a:xfrm>
            <a:off x="6678234" y="1337470"/>
            <a:ext cx="1826966" cy="1317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1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8234" y="3153612"/>
            <a:ext cx="1826966" cy="1317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2069" y="2301720"/>
            <a:ext cx="446282" cy="446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1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2068" y="4161169"/>
            <a:ext cx="446282" cy="4462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-2441448" y="-13716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/>
          </a:p>
        </p:txBody>
      </p:sp>
      <p:sp>
        <p:nvSpPr>
          <p:cNvPr id="7" name="TextBox 6"/>
          <p:cNvSpPr txBox="1"/>
          <p:nvPr/>
        </p:nvSpPr>
        <p:spPr>
          <a:xfrm>
            <a:off x="-100584" y="-9144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 dirty="0"/>
          </a:p>
        </p:txBody>
      </p:sp>
      <p:sp>
        <p:nvSpPr>
          <p:cNvPr id="29" name="Shape 196"/>
          <p:cNvSpPr txBox="1"/>
          <p:nvPr/>
        </p:nvSpPr>
        <p:spPr>
          <a:xfrm>
            <a:off x="4530571" y="2661028"/>
            <a:ext cx="1074920" cy="372375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" sz="1013" dirty="0">
                <a:solidFill>
                  <a:srgbClr val="FF0000"/>
                </a:solidFill>
              </a:rPr>
              <a:t>Demographic</a:t>
            </a:r>
          </a:p>
        </p:txBody>
      </p:sp>
      <p:sp>
        <p:nvSpPr>
          <p:cNvPr id="30" name="Shape 197"/>
          <p:cNvSpPr txBox="1"/>
          <p:nvPr/>
        </p:nvSpPr>
        <p:spPr>
          <a:xfrm>
            <a:off x="4995715" y="3208111"/>
            <a:ext cx="1110719" cy="372375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" sz="1013" dirty="0">
                <a:solidFill>
                  <a:schemeClr val="accent3">
                    <a:lumMod val="75000"/>
                  </a:schemeClr>
                </a:solidFill>
              </a:rPr>
              <a:t>Personality</a:t>
            </a:r>
          </a:p>
        </p:txBody>
      </p:sp>
      <p:sp>
        <p:nvSpPr>
          <p:cNvPr id="31" name="Shape 198"/>
          <p:cNvSpPr txBox="1"/>
          <p:nvPr/>
        </p:nvSpPr>
        <p:spPr>
          <a:xfrm>
            <a:off x="5223298" y="4543513"/>
            <a:ext cx="683112" cy="372375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anchor="t" anchorCtr="0">
            <a:noAutofit/>
          </a:bodyPr>
          <a:lstStyle/>
          <a:p>
            <a:pPr algn="ctr"/>
            <a:r>
              <a:rPr lang="en" sz="1013" dirty="0">
                <a:solidFill>
                  <a:schemeClr val="accent1"/>
                </a:solidFill>
              </a:rPr>
              <a:t>Others</a:t>
            </a:r>
          </a:p>
        </p:txBody>
      </p:sp>
      <p:sp>
        <p:nvSpPr>
          <p:cNvPr id="33" name="Shape 200"/>
          <p:cNvSpPr/>
          <p:nvPr/>
        </p:nvSpPr>
        <p:spPr>
          <a:xfrm>
            <a:off x="197514" y="2787775"/>
            <a:ext cx="1242138" cy="67264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68569" tIns="68569" rIns="68569" bIns="68569" anchor="ctr" anchorCtr="0">
            <a:noAutofit/>
          </a:bodyPr>
          <a:lstStyle/>
          <a:p>
            <a:endParaRPr sz="1013"/>
          </a:p>
        </p:txBody>
      </p:sp>
      <p:sp>
        <p:nvSpPr>
          <p:cNvPr id="34" name="Shape 201"/>
          <p:cNvSpPr/>
          <p:nvPr/>
        </p:nvSpPr>
        <p:spPr>
          <a:xfrm>
            <a:off x="3112724" y="2787774"/>
            <a:ext cx="1419243" cy="66607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68569" tIns="68569" rIns="68569" bIns="68569" anchor="ctr" anchorCtr="0">
            <a:noAutofit/>
          </a:bodyPr>
          <a:lstStyle/>
          <a:p>
            <a:endParaRPr sz="1013"/>
          </a:p>
        </p:txBody>
      </p:sp>
      <p:sp>
        <p:nvSpPr>
          <p:cNvPr id="35" name="Shape 202"/>
          <p:cNvSpPr/>
          <p:nvPr/>
        </p:nvSpPr>
        <p:spPr>
          <a:xfrm>
            <a:off x="197515" y="3498761"/>
            <a:ext cx="2168363" cy="624928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68569" tIns="68569" rIns="68569" bIns="68569" anchor="ctr" anchorCtr="0">
            <a:noAutofit/>
          </a:bodyPr>
          <a:lstStyle/>
          <a:p>
            <a:endParaRPr sz="1013"/>
          </a:p>
        </p:txBody>
      </p:sp>
      <p:sp>
        <p:nvSpPr>
          <p:cNvPr id="36" name="Shape 203"/>
          <p:cNvSpPr/>
          <p:nvPr/>
        </p:nvSpPr>
        <p:spPr>
          <a:xfrm>
            <a:off x="3112724" y="3497487"/>
            <a:ext cx="2664733" cy="610166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68569" tIns="68569" rIns="68569" bIns="68569" anchor="ctr" anchorCtr="0">
            <a:noAutofit/>
          </a:bodyPr>
          <a:lstStyle/>
          <a:p>
            <a:endParaRPr sz="1013"/>
          </a:p>
        </p:txBody>
      </p:sp>
      <p:sp>
        <p:nvSpPr>
          <p:cNvPr id="37" name="Shape 204"/>
          <p:cNvSpPr/>
          <p:nvPr/>
        </p:nvSpPr>
        <p:spPr>
          <a:xfrm>
            <a:off x="197515" y="4156758"/>
            <a:ext cx="2718301" cy="726591"/>
          </a:xfrm>
          <a:prstGeom prst="rect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68569" tIns="68569" rIns="68569" bIns="68569" anchor="ctr" anchorCtr="0">
            <a:noAutofit/>
          </a:bodyPr>
          <a:lstStyle/>
          <a:p>
            <a:endParaRPr sz="1013"/>
          </a:p>
        </p:txBody>
      </p:sp>
      <p:sp>
        <p:nvSpPr>
          <p:cNvPr id="38" name="Shape 205"/>
          <p:cNvSpPr/>
          <p:nvPr/>
        </p:nvSpPr>
        <p:spPr>
          <a:xfrm>
            <a:off x="3112724" y="4141322"/>
            <a:ext cx="2704975" cy="466132"/>
          </a:xfrm>
          <a:prstGeom prst="rect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68569" tIns="68569" rIns="68569" bIns="68569" anchor="ctr" anchorCtr="0">
            <a:noAutofit/>
          </a:bodyPr>
          <a:lstStyle/>
          <a:p>
            <a:endParaRPr sz="1013"/>
          </a:p>
        </p:txBody>
      </p:sp>
    </p:spTree>
    <p:extLst>
      <p:ext uri="{BB962C8B-B14F-4D97-AF65-F5344CB8AC3E}">
        <p14:creationId xmlns:p14="http://schemas.microsoft.com/office/powerpoint/2010/main" val="37801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-0.10417 -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296E-6 L -0.19701 0.004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57" y="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9721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305526" y="63716"/>
            <a:ext cx="6048672" cy="81009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</a:lstStyle>
          <a:p>
            <a:r>
              <a:rPr lang="en-SG" altLang="zh-CN" sz="2700" dirty="0">
                <a:solidFill>
                  <a:schemeClr val="bg1"/>
                </a:solidFill>
              </a:rPr>
              <a:t>Personality: Big Five Traits</a:t>
            </a:r>
          </a:p>
        </p:txBody>
      </p:sp>
      <p:pic>
        <p:nvPicPr>
          <p:cNvPr id="8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628" y="351061"/>
            <a:ext cx="983847" cy="331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475" y="79809"/>
            <a:ext cx="854873" cy="812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441448" y="-13716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/>
          </a:p>
        </p:txBody>
      </p:sp>
      <p:sp>
        <p:nvSpPr>
          <p:cNvPr id="7" name="TextBox 6"/>
          <p:cNvSpPr txBox="1"/>
          <p:nvPr/>
        </p:nvSpPr>
        <p:spPr>
          <a:xfrm>
            <a:off x="-100584" y="-9144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 dirty="0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521550" y="1815666"/>
            <a:ext cx="4320480" cy="222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0" eaLnBrk="0" hangingPunct="0">
              <a:spcBef>
                <a:spcPct val="25000"/>
              </a:spcBef>
              <a:buClr>
                <a:srgbClr val="DE5C1C"/>
              </a:buCl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  <a:lvl2pPr marL="742950" lvl="1" indent="-285750" eaLnBrk="0" hangingPunct="0">
              <a:lnSpc>
                <a:spcPct val="110000"/>
              </a:lnSpc>
              <a:spcBef>
                <a:spcPts val="200"/>
              </a:spcBef>
              <a:buClr>
                <a:srgbClr val="DE5C1C"/>
              </a:buClr>
              <a:buSzPct val="75000"/>
              <a:buFont typeface="Arial" pitchFamily="34" charset="0"/>
              <a:buChar char="–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2pPr>
            <a:lvl3pPr marL="1143000" indent="-228600" eaLnBrk="0" hangingPunct="0">
              <a:defRPr>
                <a:latin typeface="Arial" pitchFamily="34" charset="0"/>
              </a:defRPr>
            </a:lvl3pPr>
            <a:lvl4pPr marL="1600200" indent="-228600" eaLnBrk="0" hangingPunct="0">
              <a:defRPr>
                <a:latin typeface="Arial" pitchFamily="34" charset="0"/>
              </a:defRPr>
            </a:lvl4pPr>
            <a:lvl5pPr marL="2057400" indent="-228600" eaLnBrk="0" hangingPunct="0">
              <a:defRPr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350" dirty="0">
                <a:solidFill>
                  <a:srgbClr val="DE5C1C"/>
                </a:solidFill>
              </a:rPr>
              <a:t>OCEAN Personality Traits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en-US" sz="1350" b="1" dirty="0">
                <a:solidFill>
                  <a:srgbClr val="DE5C1C"/>
                </a:solidFill>
              </a:rPr>
              <a:t>O</a:t>
            </a:r>
            <a:r>
              <a:rPr lang="en-US" sz="1350" b="1" dirty="0"/>
              <a:t>penness: </a:t>
            </a:r>
            <a:r>
              <a:rPr lang="en-US" sz="1350" dirty="0"/>
              <a:t>imagination and creativity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en-US" sz="1350" b="1" dirty="0">
                <a:solidFill>
                  <a:srgbClr val="DE5C1C"/>
                </a:solidFill>
              </a:rPr>
              <a:t>C</a:t>
            </a:r>
            <a:r>
              <a:rPr lang="en-US" sz="1350" b="1" dirty="0"/>
              <a:t>onscientiousness: </a:t>
            </a:r>
            <a:r>
              <a:rPr lang="en-US" sz="1350" dirty="0"/>
              <a:t>thoughtfulness, self-discipline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en-US" sz="1350" b="1" dirty="0">
                <a:solidFill>
                  <a:srgbClr val="DE5C1C"/>
                </a:solidFill>
              </a:rPr>
              <a:t>E</a:t>
            </a:r>
            <a:r>
              <a:rPr lang="en-US" sz="1350" b="1" dirty="0"/>
              <a:t>xtraversion: </a:t>
            </a:r>
            <a:r>
              <a:rPr lang="en-US" sz="1350" dirty="0"/>
              <a:t>being outgoing, talkative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en-US" sz="1350" b="1" dirty="0">
                <a:solidFill>
                  <a:srgbClr val="DE5C1C"/>
                </a:solidFill>
              </a:rPr>
              <a:t>A</a:t>
            </a:r>
            <a:r>
              <a:rPr lang="en-US" sz="1350" b="1" dirty="0"/>
              <a:t>greeableness: </a:t>
            </a:r>
            <a:r>
              <a:rPr lang="en-US" sz="1350" dirty="0"/>
              <a:t>cooperative, altruistic  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en-US" sz="1350" b="1" dirty="0">
                <a:solidFill>
                  <a:srgbClr val="DE5C1C"/>
                </a:solidFill>
              </a:rPr>
              <a:t>N</a:t>
            </a:r>
            <a:r>
              <a:rPr lang="en-US" sz="1350" b="1" dirty="0"/>
              <a:t>euroticism: </a:t>
            </a:r>
            <a:r>
              <a:rPr lang="en-US" sz="1350" dirty="0"/>
              <a:t>keen to negative feelings</a:t>
            </a:r>
          </a:p>
        </p:txBody>
      </p:sp>
      <p:pic>
        <p:nvPicPr>
          <p:cNvPr id="32" name="Shape 221"/>
          <p:cNvPicPr preferRelativeResize="0"/>
          <p:nvPr/>
        </p:nvPicPr>
        <p:blipFill rotWithShape="1">
          <a:blip r:embed="rId5">
            <a:alphaModFix/>
          </a:blip>
          <a:srcRect l="4538" t="1414" r="9008" b="12364"/>
          <a:stretch/>
        </p:blipFill>
        <p:spPr>
          <a:xfrm>
            <a:off x="5328084" y="1815666"/>
            <a:ext cx="3378822" cy="2222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9721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305526" y="63716"/>
            <a:ext cx="6048672" cy="81009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</a:lstStyle>
          <a:p>
            <a:r>
              <a:rPr lang="en-SG" altLang="zh-CN" sz="2700" dirty="0">
                <a:solidFill>
                  <a:schemeClr val="bg1"/>
                </a:solidFill>
              </a:rPr>
              <a:t>Personality and Emotions</a:t>
            </a:r>
          </a:p>
        </p:txBody>
      </p:sp>
      <p:pic>
        <p:nvPicPr>
          <p:cNvPr id="8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628" y="351061"/>
            <a:ext cx="983847" cy="331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475" y="79809"/>
            <a:ext cx="854873" cy="812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441448" y="-13716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/>
          </a:p>
        </p:txBody>
      </p:sp>
      <p:sp>
        <p:nvSpPr>
          <p:cNvPr id="7" name="TextBox 6"/>
          <p:cNvSpPr txBox="1"/>
          <p:nvPr/>
        </p:nvSpPr>
        <p:spPr>
          <a:xfrm>
            <a:off x="-100584" y="-9144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 dirty="0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569687" y="1125213"/>
            <a:ext cx="7776864" cy="2355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67500" rIns="67500">
            <a:spAutoFit/>
          </a:bodyPr>
          <a:lstStyle>
            <a:defPPr>
              <a:defRPr lang="en-US"/>
            </a:defPPr>
            <a:lvl1pPr indent="0" eaLnBrk="0" hangingPunct="0">
              <a:spcBef>
                <a:spcPct val="25000"/>
              </a:spcBef>
              <a:buClr>
                <a:srgbClr val="DE5C1C"/>
              </a:buCl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  <a:lvl2pPr marL="742950" lvl="1" indent="-285750" eaLnBrk="0" hangingPunct="0">
              <a:lnSpc>
                <a:spcPct val="110000"/>
              </a:lnSpc>
              <a:spcBef>
                <a:spcPts val="200"/>
              </a:spcBef>
              <a:buClr>
                <a:srgbClr val="DE5C1C"/>
              </a:buClr>
              <a:buSzPct val="75000"/>
              <a:buFont typeface="Arial" pitchFamily="34" charset="0"/>
              <a:buChar char="–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2pPr>
            <a:lvl3pPr marL="1143000" indent="-228600" eaLnBrk="0" hangingPunct="0">
              <a:defRPr>
                <a:latin typeface="Arial" pitchFamily="34" charset="0"/>
              </a:defRPr>
            </a:lvl3pPr>
            <a:lvl4pPr marL="1600200" indent="-228600" eaLnBrk="0" hangingPunct="0">
              <a:defRPr>
                <a:latin typeface="Arial" pitchFamily="34" charset="0"/>
              </a:defRPr>
            </a:lvl4pPr>
            <a:lvl5pPr marL="2057400" indent="-228600" eaLnBrk="0" hangingPunct="0">
              <a:defRPr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9pPr>
          </a:lstStyle>
          <a:p>
            <a:pPr marL="214313" indent="-214313">
              <a:buFont typeface="Arial" charset="0"/>
              <a:buChar char="•"/>
            </a:pPr>
            <a:r>
              <a:rPr lang="en-US" sz="1350" dirty="0"/>
              <a:t>Personality affects how people perceive emotions  - Rusting, Psychological Bulletin 1998</a:t>
            </a:r>
          </a:p>
          <a:p>
            <a:pPr marL="771525" lvl="1">
              <a:lnSpc>
                <a:spcPct val="100000"/>
              </a:lnSpc>
            </a:pPr>
            <a:r>
              <a:rPr lang="en-US" sz="1200" dirty="0"/>
              <a:t>Extraversion - Positive Affect</a:t>
            </a:r>
          </a:p>
          <a:p>
            <a:pPr marL="771525" lvl="1">
              <a:lnSpc>
                <a:spcPct val="100000"/>
              </a:lnSpc>
            </a:pPr>
            <a:r>
              <a:rPr lang="en-US" sz="1200" dirty="0"/>
              <a:t>Neuroticism - Negative Affect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350" dirty="0"/>
              <a:t>Correlation between Big Five traits and emotional processes, like reaction to daily incidents - </a:t>
            </a:r>
            <a:r>
              <a:rPr lang="en-US" sz="1350" dirty="0" err="1"/>
              <a:t>Komulainen</a:t>
            </a:r>
            <a:r>
              <a:rPr lang="en-US" sz="1350" dirty="0"/>
              <a:t> et al. PLOS ONE 2014</a:t>
            </a:r>
          </a:p>
          <a:p>
            <a:pPr marL="771525" lvl="1">
              <a:lnSpc>
                <a:spcPct val="100000"/>
              </a:lnSpc>
            </a:pPr>
            <a:r>
              <a:rPr lang="en-US" sz="1200" dirty="0"/>
              <a:t>Neuroticism predicted higher negative and lower positive affect</a:t>
            </a:r>
          </a:p>
          <a:p>
            <a:pPr marL="771525" lvl="1">
              <a:lnSpc>
                <a:spcPct val="100000"/>
              </a:lnSpc>
            </a:pPr>
            <a:r>
              <a:rPr lang="en-US" sz="1200" dirty="0"/>
              <a:t>Agreeableness was associated with higher positive and lower negative affect</a:t>
            </a:r>
            <a:endParaRPr lang="en-US" sz="1350" dirty="0"/>
          </a:p>
          <a:p>
            <a:pPr marL="214313" indent="-214313">
              <a:buFont typeface="Arial" charset="0"/>
              <a:buChar char="•"/>
            </a:pPr>
            <a:r>
              <a:rPr lang="en-US" sz="1350" dirty="0"/>
              <a:t>Visual sentiment can be expressed with an ontology of 4342 concepts (Adjective-Noun Pairs) - </a:t>
            </a:r>
            <a:r>
              <a:rPr lang="en-US" sz="1350" dirty="0" err="1"/>
              <a:t>Borth</a:t>
            </a:r>
            <a:r>
              <a:rPr lang="en-US" sz="1350" dirty="0"/>
              <a:t> et al. ACM MM’13</a:t>
            </a:r>
          </a:p>
          <a:p>
            <a:pPr marL="771525" lvl="1">
              <a:lnSpc>
                <a:spcPct val="100000"/>
              </a:lnSpc>
            </a:pPr>
            <a:endParaRPr lang="en-US" sz="165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5526" y="3387376"/>
            <a:ext cx="7776864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67500" rIns="67500">
            <a:spAutoFit/>
          </a:bodyPr>
          <a:lstStyle>
            <a:defPPr>
              <a:defRPr lang="en-US"/>
            </a:defPPr>
            <a:lvl1pPr indent="0" eaLnBrk="0" hangingPunct="0">
              <a:spcBef>
                <a:spcPct val="25000"/>
              </a:spcBef>
              <a:buClr>
                <a:srgbClr val="DE5C1C"/>
              </a:buCl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  <a:lvl2pPr marL="742950" lvl="1" indent="-285750" eaLnBrk="0" hangingPunct="0">
              <a:lnSpc>
                <a:spcPct val="110000"/>
              </a:lnSpc>
              <a:spcBef>
                <a:spcPts val="200"/>
              </a:spcBef>
              <a:buClr>
                <a:srgbClr val="DE5C1C"/>
              </a:buClr>
              <a:buSzPct val="75000"/>
              <a:buFont typeface="Arial" pitchFamily="34" charset="0"/>
              <a:buChar char="–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2pPr>
            <a:lvl3pPr marL="1143000" indent="-228600" eaLnBrk="0" hangingPunct="0">
              <a:defRPr>
                <a:latin typeface="Arial" pitchFamily="34" charset="0"/>
              </a:defRPr>
            </a:lvl3pPr>
            <a:lvl4pPr marL="1600200" indent="-228600" eaLnBrk="0" hangingPunct="0">
              <a:defRPr>
                <a:latin typeface="Arial" pitchFamily="34" charset="0"/>
              </a:defRPr>
            </a:lvl4pPr>
            <a:lvl5pPr marL="2057400" indent="-228600" eaLnBrk="0" hangingPunct="0">
              <a:defRPr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9pPr>
          </a:lstStyle>
          <a:p>
            <a:pPr marL="214313">
              <a:lnSpc>
                <a:spcPct val="150000"/>
              </a:lnSpc>
            </a:pPr>
            <a:r>
              <a:rPr lang="en-US" sz="1350" dirty="0"/>
              <a:t>We analyze the interplay between </a:t>
            </a:r>
            <a:r>
              <a:rPr lang="en-US" sz="1350" dirty="0">
                <a:solidFill>
                  <a:srgbClr val="DE5C1C"/>
                </a:solidFill>
              </a:rPr>
              <a:t>personality</a:t>
            </a:r>
            <a:r>
              <a:rPr lang="en-US" sz="1350" dirty="0"/>
              <a:t> and </a:t>
            </a:r>
            <a:r>
              <a:rPr lang="en-US" sz="1350" dirty="0">
                <a:solidFill>
                  <a:srgbClr val="DE5C1C"/>
                </a:solidFill>
              </a:rPr>
              <a:t>concepts</a:t>
            </a:r>
            <a:r>
              <a:rPr lang="en-US" sz="1350" dirty="0"/>
              <a:t> in social network images</a:t>
            </a:r>
          </a:p>
        </p:txBody>
      </p:sp>
      <p:pic>
        <p:nvPicPr>
          <p:cNvPr id="23" name="Shape 2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4470" y="4152050"/>
            <a:ext cx="793878" cy="529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2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5545" y="4138702"/>
            <a:ext cx="476420" cy="4764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Shape 249"/>
          <p:cNvCxnSpPr/>
          <p:nvPr/>
        </p:nvCxnSpPr>
        <p:spPr>
          <a:xfrm flipH="1">
            <a:off x="5480687" y="4413644"/>
            <a:ext cx="557775" cy="60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6" name="Shape 250"/>
          <p:cNvSpPr/>
          <p:nvPr/>
        </p:nvSpPr>
        <p:spPr>
          <a:xfrm>
            <a:off x="3165239" y="4068366"/>
            <a:ext cx="700425" cy="612450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68569" tIns="68569" rIns="68569" bIns="68569" anchor="ctr" anchorCtr="0">
            <a:noAutofit/>
          </a:bodyPr>
          <a:lstStyle/>
          <a:p>
            <a:endParaRPr sz="1013"/>
          </a:p>
        </p:txBody>
      </p:sp>
      <p:sp>
        <p:nvSpPr>
          <p:cNvPr id="27" name="Shape 251"/>
          <p:cNvSpPr/>
          <p:nvPr/>
        </p:nvSpPr>
        <p:spPr>
          <a:xfrm>
            <a:off x="3285405" y="4173457"/>
            <a:ext cx="460125" cy="402300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68569" tIns="68569" rIns="68569" bIns="68569" anchor="ctr" anchorCtr="0">
            <a:noAutofit/>
          </a:bodyPr>
          <a:lstStyle/>
          <a:p>
            <a:endParaRPr sz="1013"/>
          </a:p>
        </p:txBody>
      </p:sp>
      <p:sp>
        <p:nvSpPr>
          <p:cNvPr id="29" name="Shape 252"/>
          <p:cNvSpPr/>
          <p:nvPr/>
        </p:nvSpPr>
        <p:spPr>
          <a:xfrm>
            <a:off x="3383868" y="4259570"/>
            <a:ext cx="263475" cy="230175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68569" tIns="68569" rIns="68569" bIns="68569" anchor="ctr" anchorCtr="0">
            <a:noAutofit/>
          </a:bodyPr>
          <a:lstStyle/>
          <a:p>
            <a:endParaRPr sz="1013"/>
          </a:p>
        </p:txBody>
      </p:sp>
      <p:sp>
        <p:nvSpPr>
          <p:cNvPr id="30" name="Shape 253"/>
          <p:cNvSpPr/>
          <p:nvPr/>
        </p:nvSpPr>
        <p:spPr>
          <a:xfrm rot="-2972585">
            <a:off x="3334388" y="4180440"/>
            <a:ext cx="400200" cy="326939"/>
          </a:xfrm>
          <a:custGeom>
            <a:avLst/>
            <a:gdLst/>
            <a:ahLst/>
            <a:cxnLst/>
            <a:rect l="0" t="0" r="0" b="0"/>
            <a:pathLst>
              <a:path w="18031" h="18919" extrusionOk="0">
                <a:moveTo>
                  <a:pt x="2069" y="0"/>
                </a:moveTo>
                <a:lnTo>
                  <a:pt x="18031" y="13893"/>
                </a:lnTo>
                <a:lnTo>
                  <a:pt x="6799" y="18919"/>
                </a:lnTo>
                <a:lnTo>
                  <a:pt x="0" y="11529"/>
                </a:ln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31" name="Shape 254"/>
          <p:cNvSpPr txBox="1"/>
          <p:nvPr/>
        </p:nvSpPr>
        <p:spPr>
          <a:xfrm>
            <a:off x="3167844" y="3776033"/>
            <a:ext cx="700425" cy="283725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personality</a:t>
            </a:r>
          </a:p>
        </p:txBody>
      </p:sp>
      <p:sp>
        <p:nvSpPr>
          <p:cNvPr id="33" name="Shape 255"/>
          <p:cNvSpPr txBox="1"/>
          <p:nvPr/>
        </p:nvSpPr>
        <p:spPr>
          <a:xfrm>
            <a:off x="4789677" y="3776033"/>
            <a:ext cx="700425" cy="283725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concepts</a:t>
            </a:r>
            <a:endParaRPr lang="e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Shape 256"/>
          <p:cNvSpPr/>
          <p:nvPr/>
        </p:nvSpPr>
        <p:spPr>
          <a:xfrm>
            <a:off x="4037433" y="4375721"/>
            <a:ext cx="498825" cy="1165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68569" tIns="68569" rIns="68569" bIns="68569" anchor="ctr" anchorCtr="0">
            <a:noAutofit/>
          </a:bodyPr>
          <a:lstStyle/>
          <a:p>
            <a:endParaRPr sz="1013"/>
          </a:p>
        </p:txBody>
      </p:sp>
      <p:cxnSp>
        <p:nvCxnSpPr>
          <p:cNvPr id="35" name="Shape 257"/>
          <p:cNvCxnSpPr/>
          <p:nvPr/>
        </p:nvCxnSpPr>
        <p:spPr>
          <a:xfrm>
            <a:off x="2481821" y="4413634"/>
            <a:ext cx="557775" cy="60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pic>
        <p:nvPicPr>
          <p:cNvPr id="36" name="Shape 2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1295" y="4014246"/>
            <a:ext cx="793889" cy="804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Shape 2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13071" y="4492266"/>
            <a:ext cx="263475" cy="217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412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3898" y="195486"/>
            <a:ext cx="1836204" cy="810090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altLang="zh-CN" sz="3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OUTLINE</a:t>
            </a:r>
            <a:endParaRPr lang="en-SG" altLang="zh-CN" sz="3000" b="0" dirty="0">
              <a:solidFill>
                <a:schemeClr val="bg1">
                  <a:lumMod val="50000"/>
                </a:schemeClr>
              </a:solidFill>
              <a:latin typeface="Microsoft YaHei UI Light" charset="0"/>
              <a:ea typeface="Microsoft YaHei UI Light" charset="0"/>
              <a:cs typeface="Microsoft YaHei UI Light" charset="0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72516" y="897564"/>
            <a:ext cx="92165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4"/>
          <p:cNvSpPr txBox="1">
            <a:spLocks/>
          </p:cNvSpPr>
          <p:nvPr/>
        </p:nvSpPr>
        <p:spPr>
          <a:xfrm>
            <a:off x="2033718" y="1313866"/>
            <a:ext cx="6380466" cy="318635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Research Goal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Personality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rgbClr val="DE5C1C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Dataset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Single Trait Study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Multiple Correlation Study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Action Prediction</a:t>
            </a:r>
          </a:p>
          <a:p>
            <a:pPr marL="452427" indent="-428615" algn="l">
              <a:spcBef>
                <a:spcPts val="675"/>
              </a:spcBef>
              <a:buClr>
                <a:srgbClr val="DE5C1C"/>
              </a:buClr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047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9721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305526" y="63716"/>
            <a:ext cx="6048672" cy="81009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</a:lstStyle>
          <a:p>
            <a:r>
              <a:rPr lang="en-SG" altLang="zh-CN" sz="2700" dirty="0">
                <a:solidFill>
                  <a:schemeClr val="bg1"/>
                </a:solidFill>
              </a:rPr>
              <a:t>Dataset</a:t>
            </a:r>
          </a:p>
        </p:txBody>
      </p:sp>
      <p:pic>
        <p:nvPicPr>
          <p:cNvPr id="8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628" y="351061"/>
            <a:ext cx="983847" cy="331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475" y="79809"/>
            <a:ext cx="854873" cy="812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441448" y="-13716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/>
          </a:p>
        </p:txBody>
      </p:sp>
      <p:sp>
        <p:nvSpPr>
          <p:cNvPr id="7" name="TextBox 6"/>
          <p:cNvSpPr txBox="1"/>
          <p:nvPr/>
        </p:nvSpPr>
        <p:spPr>
          <a:xfrm>
            <a:off x="-100584" y="-9144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 dirty="0"/>
          </a:p>
        </p:txBody>
      </p:sp>
      <p:graphicFrame>
        <p:nvGraphicFramePr>
          <p:cNvPr id="11" name="Shape 308"/>
          <p:cNvGraphicFramePr/>
          <p:nvPr>
            <p:extLst>
              <p:ext uri="{D42A27DB-BD31-4B8C-83A1-F6EECF244321}">
                <p14:modId xmlns:p14="http://schemas.microsoft.com/office/powerpoint/2010/main" val="1499443489"/>
              </p:ext>
            </p:extLst>
          </p:nvPr>
        </p:nvGraphicFramePr>
        <p:xfrm>
          <a:off x="5922150" y="1961614"/>
          <a:ext cx="2824595" cy="78860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64919"/>
                <a:gridCol w="564919"/>
                <a:gridCol w="564919"/>
                <a:gridCol w="564919"/>
                <a:gridCol w="564919"/>
              </a:tblGrid>
              <a:tr h="262868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Users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Retweets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Tweets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Ratings</a:t>
                      </a:r>
                    </a:p>
                  </a:txBody>
                  <a:tcPr marL="68569" marR="68569" marT="68569" marB="68569"/>
                </a:tc>
              </a:tr>
              <a:tr h="262868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Training</a:t>
                      </a:r>
                    </a:p>
                  </a:txBody>
                  <a:tcPr marL="68569" marR="68569" marT="68569" marB="68569"/>
                </a:tc>
                <a:tc rowSpan="2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862</a:t>
                      </a:r>
                    </a:p>
                  </a:txBody>
                  <a:tcPr marL="68569" marR="68569" marT="68569" marB="68569" anchor="ctr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141,706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1,171,426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1,302,507</a:t>
                      </a:r>
                    </a:p>
                  </a:txBody>
                  <a:tcPr marL="68569" marR="68569" marT="68569" marB="68569"/>
                </a:tc>
              </a:tr>
              <a:tr h="262868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Testing</a:t>
                      </a:r>
                    </a:p>
                  </a:txBody>
                  <a:tcPr marL="68569" marR="68569" marT="68569" marB="68569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7,218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68,006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68,101</a:t>
                      </a:r>
                    </a:p>
                  </a:txBody>
                  <a:tcPr marL="68569" marR="68569" marT="68569" marB="68569"/>
                </a:tc>
              </a:tr>
            </a:tbl>
          </a:graphicData>
        </a:graphic>
      </p:graphicFrame>
      <p:pic>
        <p:nvPicPr>
          <p:cNvPr id="13" name="Shape 3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964" y="3795649"/>
            <a:ext cx="1448706" cy="905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3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4139" y="3647316"/>
            <a:ext cx="1455173" cy="119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3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9769" y="3783966"/>
            <a:ext cx="1448706" cy="905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beach-beautiful-blue-coast-40976.jpg" descr="beach-beautiful-blue-coast-40976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flipH="1">
            <a:off x="3089687" y="2062470"/>
            <a:ext cx="1655019" cy="1103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user.png" descr="user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60315" y="2078577"/>
            <a:ext cx="1071567" cy="1071567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Arrow"/>
          <p:cNvSpPr/>
          <p:nvPr/>
        </p:nvSpPr>
        <p:spPr>
          <a:xfrm>
            <a:off x="2406410" y="2449801"/>
            <a:ext cx="553970" cy="312626"/>
          </a:xfrm>
          <a:prstGeom prst="rightArrow">
            <a:avLst>
              <a:gd name="adj1" fmla="val 35197"/>
              <a:gd name="adj2" fmla="val 55753"/>
            </a:avLst>
          </a:prstGeom>
          <a:solidFill>
            <a:schemeClr val="accent6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rIns="34289"/>
          <a:lstStyle/>
          <a:p>
            <a:pPr>
              <a:defRPr>
                <a:solidFill>
                  <a:srgbClr val="FFFFFF"/>
                </a:solidFill>
              </a:defRPr>
            </a:pPr>
            <a:endParaRPr sz="1013">
              <a:solidFill>
                <a:srgbClr val="7030A0"/>
              </a:solidFill>
            </a:endParaRPr>
          </a:p>
        </p:txBody>
      </p:sp>
      <p:sp>
        <p:nvSpPr>
          <p:cNvPr id="20" name="Cloud 19"/>
          <p:cNvSpPr/>
          <p:nvPr/>
        </p:nvSpPr>
        <p:spPr>
          <a:xfrm>
            <a:off x="4480278" y="1518382"/>
            <a:ext cx="1095934" cy="404088"/>
          </a:xfrm>
          <a:prstGeom prst="cloud">
            <a:avLst/>
          </a:prstGeom>
          <a:solidFill>
            <a:srgbClr val="FFFFFF"/>
          </a:solidFill>
          <a:ln w="25400" cap="flat">
            <a:solidFill>
              <a:schemeClr val="accent6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defTabSz="685800" hangingPunct="0"/>
            <a:endParaRPr lang="en-US" sz="1275">
              <a:solidFill>
                <a:srgbClr val="000000"/>
              </a:solidFill>
              <a:latin typeface="+mj-lt"/>
              <a:ea typeface="+mj-ea"/>
              <a:cs typeface="+mj-cs"/>
              <a:sym typeface="Times New Roman"/>
            </a:endParaRPr>
          </a:p>
        </p:txBody>
      </p:sp>
      <p:sp>
        <p:nvSpPr>
          <p:cNvPr id="21" name="Cloud 20"/>
          <p:cNvSpPr/>
          <p:nvPr/>
        </p:nvSpPr>
        <p:spPr>
          <a:xfrm>
            <a:off x="347267" y="1385030"/>
            <a:ext cx="1571837" cy="404088"/>
          </a:xfrm>
          <a:prstGeom prst="cloud">
            <a:avLst/>
          </a:prstGeom>
          <a:solidFill>
            <a:srgbClr val="FFFFFF"/>
          </a:solidFill>
          <a:ln w="25400" cap="flat">
            <a:solidFill>
              <a:schemeClr val="accent6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defTabSz="685800" hangingPunct="0"/>
            <a:endParaRPr lang="en-US" sz="1275">
              <a:solidFill>
                <a:srgbClr val="000000"/>
              </a:solidFill>
              <a:latin typeface="+mj-lt"/>
              <a:ea typeface="+mj-ea"/>
              <a:cs typeface="+mj-cs"/>
              <a:sym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67939" y="2021889"/>
            <a:ext cx="758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Retweet</a:t>
            </a:r>
          </a:p>
          <a:p>
            <a:pPr algn="ctr"/>
            <a:r>
              <a:rPr lang="en-US" sz="1200" dirty="0"/>
              <a:t>Action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149" y="1530289"/>
            <a:ext cx="152131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Personality (Big Five)</a:t>
            </a:r>
          </a:p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1.Openness</a:t>
            </a:r>
          </a:p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2.Conscientiousness</a:t>
            </a:r>
          </a:p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3.Extraversion</a:t>
            </a:r>
          </a:p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4.Agreeableness</a:t>
            </a:r>
          </a:p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5.Neuroticism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42296" y="1638729"/>
            <a:ext cx="95581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Concepts</a:t>
            </a:r>
          </a:p>
          <a:p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SereneBeach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LeargePalm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CalmSea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mr-I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75873" y="3647315"/>
            <a:ext cx="4304405" cy="1467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0" eaLnBrk="0" hangingPunct="0">
              <a:spcBef>
                <a:spcPct val="25000"/>
              </a:spcBef>
              <a:buClr>
                <a:srgbClr val="DE5C1C"/>
              </a:buCl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1pPr>
            <a:lvl2pPr marL="742950" lvl="1" indent="-285750" eaLnBrk="0" hangingPunct="0">
              <a:lnSpc>
                <a:spcPct val="110000"/>
              </a:lnSpc>
              <a:spcBef>
                <a:spcPts val="200"/>
              </a:spcBef>
              <a:buClr>
                <a:srgbClr val="DE5C1C"/>
              </a:buClr>
              <a:buSzPct val="75000"/>
              <a:buFont typeface="Arial" pitchFamily="34" charset="0"/>
              <a:buChar char="–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defRPr>
            </a:lvl2pPr>
            <a:lvl3pPr marL="1143000" indent="-228600" eaLnBrk="0" hangingPunct="0">
              <a:defRPr>
                <a:latin typeface="Arial" pitchFamily="34" charset="0"/>
              </a:defRPr>
            </a:lvl3pPr>
            <a:lvl4pPr marL="1600200" indent="-228600" eaLnBrk="0" hangingPunct="0">
              <a:defRPr>
                <a:latin typeface="Arial" pitchFamily="34" charset="0"/>
              </a:defRPr>
            </a:lvl4pPr>
            <a:lvl5pPr marL="2057400" indent="-228600" eaLnBrk="0" hangingPunct="0">
              <a:defRPr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9pPr>
          </a:lstStyle>
          <a:p>
            <a:pPr marL="214313" indent="-214313">
              <a:spcBef>
                <a:spcPts val="180"/>
              </a:spcBef>
              <a:buFont typeface="Arial" charset="0"/>
              <a:buChar char="•"/>
            </a:pPr>
            <a:r>
              <a:rPr lang="en-US" sz="1350" dirty="0" err="1"/>
              <a:t>p_i</a:t>
            </a:r>
            <a:r>
              <a:rPr lang="en-US" sz="1350" dirty="0"/>
              <a:t>: Big Five traits for user </a:t>
            </a:r>
            <a:r>
              <a:rPr lang="en-US" sz="1350" dirty="0" err="1"/>
              <a:t>i</a:t>
            </a:r>
            <a:endParaRPr lang="en-US" sz="1350" dirty="0"/>
          </a:p>
          <a:p>
            <a:pPr marL="214313" indent="-214313">
              <a:spcBef>
                <a:spcPts val="180"/>
              </a:spcBef>
              <a:buFont typeface="Arial" charset="0"/>
              <a:buChar char="•"/>
            </a:pPr>
            <a:r>
              <a:rPr lang="en-US" sz="1350" dirty="0" err="1"/>
              <a:t>q_i</a:t>
            </a:r>
            <a:r>
              <a:rPr lang="en-US" sz="1350" dirty="0"/>
              <a:t>: distribution over concepts for image </a:t>
            </a:r>
            <a:r>
              <a:rPr lang="en-US" sz="1350" dirty="0" err="1"/>
              <a:t>i</a:t>
            </a:r>
            <a:endParaRPr lang="en-US" sz="1350" dirty="0"/>
          </a:p>
          <a:p>
            <a:pPr marL="214313" indent="-214313">
              <a:spcBef>
                <a:spcPts val="180"/>
              </a:spcBef>
              <a:buFont typeface="Arial" charset="0"/>
              <a:buChar char="•"/>
            </a:pPr>
            <a:r>
              <a:rPr lang="en-US" sz="1350" dirty="0"/>
              <a:t>n: number of users</a:t>
            </a:r>
          </a:p>
          <a:p>
            <a:pPr marL="214313" indent="-214313">
              <a:spcBef>
                <a:spcPts val="180"/>
              </a:spcBef>
              <a:buFont typeface="Arial" charset="0"/>
              <a:buChar char="•"/>
            </a:pPr>
            <a:r>
              <a:rPr lang="en-US" sz="1350" dirty="0"/>
              <a:t>m: number of images</a:t>
            </a:r>
          </a:p>
          <a:p>
            <a:pPr marL="214313" indent="-214313">
              <a:spcBef>
                <a:spcPts val="180"/>
              </a:spcBef>
              <a:buFont typeface="Arial" charset="0"/>
              <a:buChar char="•"/>
            </a:pPr>
            <a:r>
              <a:rPr lang="en-US" sz="1350" dirty="0" err="1"/>
              <a:t>avg</a:t>
            </a:r>
            <a:r>
              <a:rPr lang="en-US" sz="1350" dirty="0"/>
              <a:t>(</a:t>
            </a:r>
            <a:r>
              <a:rPr lang="en-US" sz="1350" dirty="0" err="1"/>
              <a:t>q_i</a:t>
            </a:r>
            <a:r>
              <a:rPr lang="en-US" sz="1350" dirty="0"/>
              <a:t>, </a:t>
            </a:r>
            <a:r>
              <a:rPr lang="en-US" sz="1350" dirty="0" err="1"/>
              <a:t>user_j</a:t>
            </a:r>
            <a:r>
              <a:rPr lang="en-US" sz="1350" dirty="0"/>
              <a:t>): average of all </a:t>
            </a:r>
            <a:r>
              <a:rPr lang="en-US" sz="1350" dirty="0" err="1"/>
              <a:t>q_i</a:t>
            </a:r>
            <a:r>
              <a:rPr lang="en-US" sz="1350" dirty="0"/>
              <a:t> retweeted by user j</a:t>
            </a:r>
          </a:p>
          <a:p>
            <a:pPr marL="214313" indent="-214313">
              <a:spcBef>
                <a:spcPts val="180"/>
              </a:spcBef>
              <a:buFont typeface="Arial" charset="0"/>
              <a:buChar char="•"/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0960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xT_Template_light(pur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xT++ (002)" id="{2D5541CF-5F17-48FF-90C1-7C229146D47C}" vid="{46331C9D-E217-4403-9CD0-D3AA60232D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8029</TotalTime>
  <Words>944</Words>
  <Application>Microsoft Macintosh PowerPoint</Application>
  <PresentationFormat>On-screen Show (16:9)</PresentationFormat>
  <Paragraphs>329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Calibri</vt:lpstr>
      <vt:lpstr>Cambria Math</vt:lpstr>
      <vt:lpstr>Mangal</vt:lpstr>
      <vt:lpstr>Microsoft YaHei UI Light</vt:lpstr>
      <vt:lpstr>Times New Roman</vt:lpstr>
      <vt:lpstr>宋体</vt:lpstr>
      <vt:lpstr>Arial</vt:lpstr>
      <vt:lpstr>NExT_Template_light(pure)</vt:lpstr>
      <vt:lpstr>NUS Graduate School for Integrative Science and Engineering</vt:lpstr>
      <vt:lpstr>OUTLINE</vt:lpstr>
      <vt:lpstr>PowerPoint Presentation</vt:lpstr>
      <vt:lpstr>OUTLINE</vt:lpstr>
      <vt:lpstr>PowerPoint Presentation</vt:lpstr>
      <vt:lpstr>PowerPoint Presentation</vt:lpstr>
      <vt:lpstr>PowerPoint Presentation</vt:lpstr>
      <vt:lpstr>OUTLINE</vt:lpstr>
      <vt:lpstr>PowerPoint Presentation</vt:lpstr>
      <vt:lpstr>OUTLINE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OUTLINE</vt:lpstr>
      <vt:lpstr>PowerPoint Presentation</vt:lpstr>
    </vt:vector>
  </TitlesOfParts>
  <Company>Microsoft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Search Center A NUS-Tsinghua Joint Center on Extreme Search</dc:title>
  <dc:creator>An Yongsheng</dc:creator>
  <cp:lastModifiedBy>Gelli Francesco</cp:lastModifiedBy>
  <cp:revision>714</cp:revision>
  <cp:lastPrinted>2014-12-16T03:23:54Z</cp:lastPrinted>
  <dcterms:created xsi:type="dcterms:W3CDTF">2012-07-06T08:29:17Z</dcterms:created>
  <dcterms:modified xsi:type="dcterms:W3CDTF">2017-10-19T19:47:55Z</dcterms:modified>
</cp:coreProperties>
</file>